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9753600" cy="7315200"/>
  <p:notesSz cx="6858000" cy="9144000"/>
  <p:embeddedFontLst>
    <p:embeddedFont>
      <p:font typeface="Lato Bold" charset="1" panose="020F0502020204030203"/>
      <p:regular r:id="rId40"/>
    </p:embeddedFont>
    <p:embeddedFont>
      <p:font typeface="Lato" charset="1" panose="020F0502020204030203"/>
      <p:regular r:id="rId41"/>
    </p:embeddedFont>
    <p:embeddedFont>
      <p:font typeface="DM Sans Bold" charset="1" panose="00000000000000000000"/>
      <p:regular r:id="rId42"/>
    </p:embeddedFont>
    <p:embeddedFont>
      <p:font typeface="DM Sans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2" Target="../media/image28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2" Target="../media/image28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6800" y="1539197"/>
            <a:ext cx="4228513" cy="3840576"/>
          </a:xfrm>
          <a:custGeom>
            <a:avLst/>
            <a:gdLst/>
            <a:ahLst/>
            <a:cxnLst/>
            <a:rect r="r" b="b" t="t" l="l"/>
            <a:pathLst>
              <a:path h="3840576" w="4228513">
                <a:moveTo>
                  <a:pt x="0" y="0"/>
                </a:moveTo>
                <a:lnTo>
                  <a:pt x="4228513" y="0"/>
                </a:lnTo>
                <a:lnTo>
                  <a:pt x="4228513" y="3840575"/>
                </a:lnTo>
                <a:lnTo>
                  <a:pt x="0" y="3840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404" y="160387"/>
            <a:ext cx="8252194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Data preprocessing and feature selection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63225" y="1847431"/>
            <a:ext cx="405612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7942" indent="-148971" lvl="1">
              <a:lnSpc>
                <a:spcPts val="1655"/>
              </a:lnSpc>
              <a:buFont typeface="Arial"/>
              <a:buChar char="•"/>
            </a:pPr>
            <a:r>
              <a:rPr lang="en-US" sz="1380">
                <a:solidFill>
                  <a:srgbClr val="000000"/>
                </a:solidFill>
                <a:latin typeface="Lato"/>
              </a:rPr>
              <a:t>The stock price metrics (Open, High, Low, Close, Adj Close) show high intercorrelation. </a:t>
            </a:r>
          </a:p>
          <a:p>
            <a:pPr algn="l">
              <a:lnSpc>
                <a:spcPts val="1655"/>
              </a:lnSpc>
            </a:pPr>
            <a:r>
              <a:rPr lang="en-US" sz="1380">
                <a:solidFill>
                  <a:srgbClr val="000000"/>
                </a:solidFill>
                <a:latin typeface="Lato"/>
              </a:rPr>
              <a:t>    </a:t>
            </a:r>
          </a:p>
          <a:p>
            <a:pPr algn="l" marL="297942" indent="-148971" lvl="1">
              <a:lnSpc>
                <a:spcPts val="1655"/>
              </a:lnSpc>
              <a:buFont typeface="Arial"/>
              <a:buChar char="•"/>
            </a:pPr>
            <a:r>
              <a:rPr lang="en-US" sz="1380">
                <a:solidFill>
                  <a:srgbClr val="000000"/>
                </a:solidFill>
                <a:latin typeface="Lato"/>
              </a:rPr>
              <a:t>Trading volume is positively correlated with stock prices (not as strong).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202" y="3135635"/>
            <a:ext cx="370831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7942" indent="-148971" lvl="1">
              <a:lnSpc>
                <a:spcPts val="1655"/>
              </a:lnSpc>
              <a:buFont typeface="Arial"/>
              <a:buChar char="•"/>
            </a:pPr>
            <a:r>
              <a:rPr lang="en-US" sz="1380">
                <a:solidFill>
                  <a:srgbClr val="000000"/>
                </a:solidFill>
                <a:latin typeface="Lato"/>
              </a:rPr>
              <a:t>S</a:t>
            </a:r>
            <a:r>
              <a:rPr lang="en-US" sz="1380">
                <a:solidFill>
                  <a:srgbClr val="000000"/>
                </a:solidFill>
                <a:latin typeface="Lato"/>
              </a:rPr>
              <a:t>uggests that trading volume is influenced by additional factors beyond just price movements.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56714"/>
            <a:ext cx="9753600" cy="4801772"/>
          </a:xfrm>
          <a:custGeom>
            <a:avLst/>
            <a:gdLst/>
            <a:ahLst/>
            <a:cxnLst/>
            <a:rect r="r" b="b" t="t" l="l"/>
            <a:pathLst>
              <a:path h="4801772" w="9753600">
                <a:moveTo>
                  <a:pt x="0" y="0"/>
                </a:moveTo>
                <a:lnTo>
                  <a:pt x="9753600" y="0"/>
                </a:lnTo>
                <a:lnTo>
                  <a:pt x="9753600" y="4801772"/>
                </a:lnTo>
                <a:lnTo>
                  <a:pt x="0" y="4801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203864"/>
                </a:solidFill>
                <a:latin typeface="Lato Bold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0371" y="160387"/>
            <a:ext cx="8252194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3. Method</a:t>
            </a:r>
          </a:p>
          <a:p>
            <a:pPr algn="l">
              <a:lnSpc>
                <a:spcPts val="304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4719" y="137948"/>
            <a:ext cx="6187769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Statistical method (ARIMA)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3667" y="1364362"/>
            <a:ext cx="9259933" cy="38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1"/>
              </a:lnSpc>
              <a:spcBef>
                <a:spcPct val="0"/>
              </a:spcBef>
            </a:pPr>
            <a:r>
              <a:rPr lang="en-US" sz="2322">
                <a:solidFill>
                  <a:srgbClr val="000000"/>
                </a:solidFill>
                <a:latin typeface="DM Sans Bold"/>
              </a:rPr>
              <a:t>ARIMA : </a:t>
            </a:r>
            <a:r>
              <a:rPr lang="en-US" sz="2322">
                <a:solidFill>
                  <a:srgbClr val="FF3131"/>
                </a:solidFill>
                <a:latin typeface="DM Sans Bold"/>
              </a:rPr>
              <a:t>A</a:t>
            </a:r>
            <a:r>
              <a:rPr lang="en-US" sz="2322">
                <a:solidFill>
                  <a:srgbClr val="000000"/>
                </a:solidFill>
                <a:latin typeface="DM Sans Bold"/>
              </a:rPr>
              <a:t>uto</a:t>
            </a:r>
            <a:r>
              <a:rPr lang="en-US" sz="2322">
                <a:solidFill>
                  <a:srgbClr val="FF3131"/>
                </a:solidFill>
                <a:latin typeface="DM Sans Bold"/>
              </a:rPr>
              <a:t>R</a:t>
            </a:r>
            <a:r>
              <a:rPr lang="en-US" sz="2322">
                <a:solidFill>
                  <a:srgbClr val="000000"/>
                </a:solidFill>
                <a:latin typeface="DM Sans Bold"/>
              </a:rPr>
              <a:t>egressive   </a:t>
            </a:r>
            <a:r>
              <a:rPr lang="en-US" sz="2322">
                <a:solidFill>
                  <a:srgbClr val="FF3131"/>
                </a:solidFill>
                <a:latin typeface="DM Sans Bold"/>
              </a:rPr>
              <a:t>I</a:t>
            </a:r>
            <a:r>
              <a:rPr lang="en-US" sz="2322">
                <a:solidFill>
                  <a:srgbClr val="000000"/>
                </a:solidFill>
                <a:latin typeface="DM Sans Bold"/>
              </a:rPr>
              <a:t>ntegrated   </a:t>
            </a:r>
            <a:r>
              <a:rPr lang="en-US" sz="2322">
                <a:solidFill>
                  <a:srgbClr val="FF3131"/>
                </a:solidFill>
                <a:latin typeface="DM Sans Bold"/>
              </a:rPr>
              <a:t>M</a:t>
            </a:r>
            <a:r>
              <a:rPr lang="en-US" sz="2322">
                <a:solidFill>
                  <a:srgbClr val="000000"/>
                </a:solidFill>
                <a:latin typeface="DM Sans Bold"/>
              </a:rPr>
              <a:t>oving</a:t>
            </a:r>
            <a:r>
              <a:rPr lang="en-US" sz="2322">
                <a:solidFill>
                  <a:srgbClr val="FF3131"/>
                </a:solidFill>
                <a:latin typeface="DM Sans Bold"/>
              </a:rPr>
              <a:t> A</a:t>
            </a:r>
            <a:r>
              <a:rPr lang="en-US" sz="2322">
                <a:solidFill>
                  <a:srgbClr val="000000"/>
                </a:solidFill>
                <a:latin typeface="DM Sans Bold"/>
              </a:rPr>
              <a:t>verage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030" y="2181676"/>
            <a:ext cx="8968221" cy="4012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000000"/>
                </a:solidFill>
                <a:latin typeface="DM Sans"/>
              </a:rPr>
              <a:t>Consist of three components - 3 parameters</a:t>
            </a:r>
          </a:p>
          <a:p>
            <a:pPr algn="l" marL="1089130" indent="-363043" lvl="2">
              <a:lnSpc>
                <a:spcPts val="3531"/>
              </a:lnSpc>
              <a:buFont typeface="Arial"/>
              <a:buChar char="⚬"/>
            </a:pPr>
            <a:r>
              <a:rPr lang="en-US" sz="2522">
                <a:solidFill>
                  <a:srgbClr val="FF3131"/>
                </a:solidFill>
                <a:latin typeface="DM Sans"/>
              </a:rPr>
              <a:t>A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uto</a:t>
            </a:r>
            <a:r>
              <a:rPr lang="en-US" sz="2522">
                <a:solidFill>
                  <a:srgbClr val="FF3131"/>
                </a:solidFill>
                <a:latin typeface="DM Sans"/>
              </a:rPr>
              <a:t>R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egressive (p): </a:t>
            </a:r>
          </a:p>
          <a:p>
            <a:pPr algn="l" marL="1089130" indent="-363043" lvl="2">
              <a:lnSpc>
                <a:spcPts val="3531"/>
              </a:lnSpc>
              <a:buFont typeface="Arial"/>
              <a:buChar char="⚬"/>
            </a:pPr>
            <a:r>
              <a:rPr lang="en-US" sz="2522">
                <a:solidFill>
                  <a:srgbClr val="FF3131"/>
                </a:solidFill>
                <a:latin typeface="DM Sans"/>
              </a:rPr>
              <a:t>I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ntegrated (d)</a:t>
            </a:r>
          </a:p>
          <a:p>
            <a:pPr algn="l" marL="1089130" indent="-363043" lvl="2">
              <a:lnSpc>
                <a:spcPts val="3531"/>
              </a:lnSpc>
              <a:buFont typeface="Arial"/>
              <a:buChar char="⚬"/>
            </a:pPr>
            <a:r>
              <a:rPr lang="en-US" sz="2522">
                <a:solidFill>
                  <a:srgbClr val="FF3131"/>
                </a:solidFill>
                <a:latin typeface="DM Sans"/>
              </a:rPr>
              <a:t>M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oving </a:t>
            </a:r>
            <a:r>
              <a:rPr lang="en-US" sz="2522">
                <a:solidFill>
                  <a:srgbClr val="FF3131"/>
                </a:solidFill>
                <a:latin typeface="DM Sans"/>
              </a:rPr>
              <a:t>A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verage (q)</a:t>
            </a:r>
          </a:p>
          <a:p>
            <a:pPr algn="l">
              <a:lnSpc>
                <a:spcPts val="3531"/>
              </a:lnSpc>
            </a:pPr>
            <a:r>
              <a:rPr lang="en-US" sz="2522">
                <a:solidFill>
                  <a:srgbClr val="000000"/>
                </a:solidFill>
                <a:latin typeface="DM Sans"/>
              </a:rPr>
              <a:t>Forcast:</a:t>
            </a:r>
          </a:p>
          <a:p>
            <a:pPr algn="l" marL="1089130" indent="-363043" lvl="2">
              <a:lnSpc>
                <a:spcPts val="3531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DM Sans"/>
              </a:rPr>
              <a:t>S</a:t>
            </a:r>
            <a:r>
              <a:rPr lang="en-US" sz="2522">
                <a:solidFill>
                  <a:srgbClr val="000000"/>
                </a:solidFill>
                <a:latin typeface="DM Sans"/>
              </a:rPr>
              <a:t>tationary time series</a:t>
            </a:r>
          </a:p>
          <a:p>
            <a:pPr algn="l" marL="1089130" indent="-363043" lvl="2">
              <a:lnSpc>
                <a:spcPts val="3531"/>
              </a:lnSpc>
              <a:buFont typeface="Arial"/>
              <a:buChar char="⚬"/>
            </a:pPr>
            <a:r>
              <a:rPr lang="en-US" sz="2522">
                <a:solidFill>
                  <a:srgbClr val="000000"/>
                </a:solidFill>
                <a:latin typeface="DM Sans"/>
              </a:rPr>
              <a:t>Non-stationary times series - can be made stationary </a:t>
            </a:r>
          </a:p>
          <a:p>
            <a:pPr algn="l">
              <a:lnSpc>
                <a:spcPts val="35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520" y="2374110"/>
            <a:ext cx="496934" cy="141182"/>
          </a:xfrm>
          <a:custGeom>
            <a:avLst/>
            <a:gdLst/>
            <a:ahLst/>
            <a:cxnLst/>
            <a:rect r="r" b="b" t="t" l="l"/>
            <a:pathLst>
              <a:path h="141182" w="496934">
                <a:moveTo>
                  <a:pt x="0" y="0"/>
                </a:moveTo>
                <a:lnTo>
                  <a:pt x="496934" y="0"/>
                </a:lnTo>
                <a:lnTo>
                  <a:pt x="496934" y="141182"/>
                </a:lnTo>
                <a:lnTo>
                  <a:pt x="0" y="14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49971" y="2905353"/>
            <a:ext cx="4377280" cy="3484357"/>
          </a:xfrm>
          <a:custGeom>
            <a:avLst/>
            <a:gdLst/>
            <a:ahLst/>
            <a:cxnLst/>
            <a:rect r="r" b="b" t="t" l="l"/>
            <a:pathLst>
              <a:path h="3484357" w="4377280">
                <a:moveTo>
                  <a:pt x="0" y="0"/>
                </a:moveTo>
                <a:lnTo>
                  <a:pt x="4377280" y="0"/>
                </a:lnTo>
                <a:lnTo>
                  <a:pt x="4377280" y="3484357"/>
                </a:lnTo>
                <a:lnTo>
                  <a:pt x="0" y="3484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2" t="0" r="-14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Stationarity 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1365303"/>
            <a:ext cx="769096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DM Sans Bold"/>
              </a:rPr>
              <a:t>Stationary: constant mean, constant variance, constant covariance.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388" y="2229753"/>
            <a:ext cx="387801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</a:rPr>
              <a:t>No trend, no seasonal pattern.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1520" y="2905353"/>
            <a:ext cx="496934" cy="141182"/>
          </a:xfrm>
          <a:custGeom>
            <a:avLst/>
            <a:gdLst/>
            <a:ahLst/>
            <a:cxnLst/>
            <a:rect r="r" b="b" t="t" l="l"/>
            <a:pathLst>
              <a:path h="141182" w="496934">
                <a:moveTo>
                  <a:pt x="0" y="0"/>
                </a:moveTo>
                <a:lnTo>
                  <a:pt x="496934" y="0"/>
                </a:lnTo>
                <a:lnTo>
                  <a:pt x="496934" y="141181"/>
                </a:lnTo>
                <a:lnTo>
                  <a:pt x="0" y="14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2388" y="2760996"/>
            <a:ext cx="298346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</a:rPr>
              <a:t>Stationary is crucial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DM Sans"/>
              </a:rPr>
              <a:t>It ensures statistical behavior doesn’t change over time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31520" y="5027734"/>
            <a:ext cx="496934" cy="141182"/>
          </a:xfrm>
          <a:custGeom>
            <a:avLst/>
            <a:gdLst/>
            <a:ahLst/>
            <a:cxnLst/>
            <a:rect r="r" b="b" t="t" l="l"/>
            <a:pathLst>
              <a:path h="141182" w="496934">
                <a:moveTo>
                  <a:pt x="0" y="0"/>
                </a:moveTo>
                <a:lnTo>
                  <a:pt x="496934" y="0"/>
                </a:lnTo>
                <a:lnTo>
                  <a:pt x="496934" y="141182"/>
                </a:lnTo>
                <a:lnTo>
                  <a:pt x="0" y="141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2388" y="4883378"/>
            <a:ext cx="314518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DM Sans"/>
              </a:rPr>
              <a:t>Need test for stationary: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</a:rPr>
              <a:t>By visual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DM Sans"/>
              </a:rPr>
              <a:t>By statistic test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9919" y="1424946"/>
            <a:ext cx="8064073" cy="272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690" indent="-187845" lvl="1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Testing the presence of unit root</a:t>
            </a:r>
          </a:p>
          <a:p>
            <a:pPr algn="l" marL="375690" indent="-187845" lvl="1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Procedure: </a:t>
            </a:r>
          </a:p>
          <a:p>
            <a:pPr algn="l" marL="751381" indent="-250460" lvl="2">
              <a:lnSpc>
                <a:spcPts val="2436"/>
              </a:lnSpc>
              <a:buFont typeface="Arial"/>
              <a:buChar char="⚬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Fitting a regression model</a:t>
            </a:r>
          </a:p>
          <a:p>
            <a:pPr algn="l" marL="751381" indent="-250460" lvl="2">
              <a:lnSpc>
                <a:spcPts val="2436"/>
              </a:lnSpc>
              <a:buFont typeface="Arial"/>
              <a:buChar char="⚬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Computing test statistic</a:t>
            </a:r>
          </a:p>
          <a:p>
            <a:pPr algn="l" marL="751381" indent="-250460" lvl="2">
              <a:lnSpc>
                <a:spcPts val="2436"/>
              </a:lnSpc>
              <a:buFont typeface="Arial"/>
              <a:buChar char="⚬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Comparing p-value &lt; 0.05 means reject the presence of unit root -&gt; stationary </a:t>
            </a:r>
          </a:p>
          <a:p>
            <a:pPr algn="l" marL="375690" indent="-187845" lvl="1">
              <a:lnSpc>
                <a:spcPts val="2436"/>
              </a:lnSpc>
              <a:buFont typeface="Arial"/>
              <a:buChar char="•"/>
            </a:pPr>
            <a:r>
              <a:rPr lang="en-US" sz="1740">
                <a:solidFill>
                  <a:srgbClr val="000000"/>
                </a:solidFill>
                <a:latin typeface="DM Sans"/>
              </a:rPr>
              <a:t>If not stationary, we do </a:t>
            </a:r>
            <a:r>
              <a:rPr lang="en-US" sz="1740">
                <a:solidFill>
                  <a:srgbClr val="000000"/>
                </a:solidFill>
                <a:latin typeface="DM Sans Bold"/>
              </a:rPr>
              <a:t>Differencing (d) . </a:t>
            </a:r>
            <a:r>
              <a:rPr lang="en-US" sz="1740">
                <a:solidFill>
                  <a:srgbClr val="000000"/>
                </a:solidFill>
                <a:latin typeface="DM Sans"/>
              </a:rPr>
              <a:t>If the first differencing does not achieve stationarity, do more differencing until achieved.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DM Sans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729378" y="4062765"/>
            <a:ext cx="2638650" cy="734591"/>
          </a:xfrm>
          <a:custGeom>
            <a:avLst/>
            <a:gdLst/>
            <a:ahLst/>
            <a:cxnLst/>
            <a:rect r="r" b="b" t="t" l="l"/>
            <a:pathLst>
              <a:path h="734591" w="2638650">
                <a:moveTo>
                  <a:pt x="0" y="0"/>
                </a:moveTo>
                <a:lnTo>
                  <a:pt x="2638650" y="0"/>
                </a:lnTo>
                <a:lnTo>
                  <a:pt x="2638650" y="734590"/>
                </a:lnTo>
                <a:lnTo>
                  <a:pt x="0" y="73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Augmented Dickey-Fuller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60655" y="4271184"/>
            <a:ext cx="2477988" cy="28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000000"/>
                </a:solidFill>
                <a:latin typeface="DM Sans"/>
              </a:rPr>
              <a:t>Example: first difference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8255" y="1947225"/>
            <a:ext cx="6425378" cy="548508"/>
          </a:xfrm>
          <a:custGeom>
            <a:avLst/>
            <a:gdLst/>
            <a:ahLst/>
            <a:cxnLst/>
            <a:rect r="r" b="b" t="t" l="l"/>
            <a:pathLst>
              <a:path h="548508" w="6425378">
                <a:moveTo>
                  <a:pt x="0" y="0"/>
                </a:moveTo>
                <a:lnTo>
                  <a:pt x="6425378" y="0"/>
                </a:lnTo>
                <a:lnTo>
                  <a:pt x="6425378" y="548507"/>
                </a:lnTo>
                <a:lnTo>
                  <a:pt x="0" y="548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3316538" y="1726144"/>
            <a:ext cx="893430" cy="2432607"/>
          </a:xfrm>
          <a:custGeom>
            <a:avLst/>
            <a:gdLst/>
            <a:ahLst/>
            <a:cxnLst/>
            <a:rect r="r" b="b" t="t" l="l"/>
            <a:pathLst>
              <a:path h="2432607" w="893430">
                <a:moveTo>
                  <a:pt x="0" y="0"/>
                </a:moveTo>
                <a:lnTo>
                  <a:pt x="893430" y="0"/>
                </a:lnTo>
                <a:lnTo>
                  <a:pt x="893430" y="2432607"/>
                </a:lnTo>
                <a:lnTo>
                  <a:pt x="0" y="243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5877101" y="1726144"/>
            <a:ext cx="893430" cy="2432607"/>
          </a:xfrm>
          <a:custGeom>
            <a:avLst/>
            <a:gdLst/>
            <a:ahLst/>
            <a:cxnLst/>
            <a:rect r="r" b="b" t="t" l="l"/>
            <a:pathLst>
              <a:path h="2432607" w="893430">
                <a:moveTo>
                  <a:pt x="0" y="0"/>
                </a:moveTo>
                <a:lnTo>
                  <a:pt x="893430" y="0"/>
                </a:lnTo>
                <a:lnTo>
                  <a:pt x="893430" y="2432607"/>
                </a:lnTo>
                <a:lnTo>
                  <a:pt x="0" y="243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278" y="3849814"/>
            <a:ext cx="354333" cy="369856"/>
          </a:xfrm>
          <a:custGeom>
            <a:avLst/>
            <a:gdLst/>
            <a:ahLst/>
            <a:cxnLst/>
            <a:rect r="r" b="b" t="t" l="l"/>
            <a:pathLst>
              <a:path h="369856" w="354333">
                <a:moveTo>
                  <a:pt x="0" y="0"/>
                </a:moveTo>
                <a:lnTo>
                  <a:pt x="354333" y="0"/>
                </a:lnTo>
                <a:lnTo>
                  <a:pt x="354333" y="369856"/>
                </a:lnTo>
                <a:lnTo>
                  <a:pt x="0" y="369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6945" y="4457795"/>
            <a:ext cx="334666" cy="416071"/>
          </a:xfrm>
          <a:custGeom>
            <a:avLst/>
            <a:gdLst/>
            <a:ahLst/>
            <a:cxnLst/>
            <a:rect r="r" b="b" t="t" l="l"/>
            <a:pathLst>
              <a:path h="416071" w="334666">
                <a:moveTo>
                  <a:pt x="0" y="0"/>
                </a:moveTo>
                <a:lnTo>
                  <a:pt x="334666" y="0"/>
                </a:lnTo>
                <a:lnTo>
                  <a:pt x="334666" y="416071"/>
                </a:lnTo>
                <a:lnTo>
                  <a:pt x="0" y="416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22161" y="4387046"/>
            <a:ext cx="1714792" cy="557570"/>
          </a:xfrm>
          <a:custGeom>
            <a:avLst/>
            <a:gdLst/>
            <a:ahLst/>
            <a:cxnLst/>
            <a:rect r="r" b="b" t="t" l="l"/>
            <a:pathLst>
              <a:path h="557570" w="1714792">
                <a:moveTo>
                  <a:pt x="0" y="0"/>
                </a:moveTo>
                <a:lnTo>
                  <a:pt x="1714791" y="0"/>
                </a:lnTo>
                <a:lnTo>
                  <a:pt x="1714791" y="557570"/>
                </a:lnTo>
                <a:lnTo>
                  <a:pt x="0" y="557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AR and MA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31520" y="1428430"/>
            <a:ext cx="724840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DM Sans"/>
              </a:rPr>
              <a:t>Mathematical representation of the AR and MA component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67836" y="3392688"/>
            <a:ext cx="1590835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AR component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28398" y="3392688"/>
            <a:ext cx="1590835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MA component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8929" y="3954758"/>
            <a:ext cx="2799996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: value(stock price) at time 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8929" y="4519087"/>
            <a:ext cx="2799996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: error term at time 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520" y="5373241"/>
            <a:ext cx="202002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DM Sans"/>
              </a:rPr>
              <a:t>Have to choose p, q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863263" y="5457273"/>
            <a:ext cx="496934" cy="141182"/>
          </a:xfrm>
          <a:custGeom>
            <a:avLst/>
            <a:gdLst/>
            <a:ahLst/>
            <a:cxnLst/>
            <a:rect r="r" b="b" t="t" l="l"/>
            <a:pathLst>
              <a:path h="141182" w="496934">
                <a:moveTo>
                  <a:pt x="0" y="0"/>
                </a:moveTo>
                <a:lnTo>
                  <a:pt x="496934" y="0"/>
                </a:lnTo>
                <a:lnTo>
                  <a:pt x="496934" y="141181"/>
                </a:lnTo>
                <a:lnTo>
                  <a:pt x="0" y="141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48657" y="5373241"/>
            <a:ext cx="5240081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DM Sans"/>
              </a:rPr>
              <a:t>Perform grid search for different p’s and q’s  with respect to AIC (Akaike Information Criterion) 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DM Sans"/>
              </a:rPr>
              <a:t>Lower AIC values often means better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99013" y="1598846"/>
            <a:ext cx="1386684" cy="1191682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Check stationary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21231" y="1727346"/>
            <a:ext cx="1081686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By plotting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52814" y="2277027"/>
            <a:ext cx="1590835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By ADF test</a:t>
            </a:r>
          </a:p>
        </p:txBody>
      </p:sp>
      <p:sp>
        <p:nvSpPr>
          <p:cNvPr name="AutoShape 8" id="8"/>
          <p:cNvSpPr/>
          <p:nvPr/>
        </p:nvSpPr>
        <p:spPr>
          <a:xfrm>
            <a:off x="4081794" y="2194686"/>
            <a:ext cx="11172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7702917" y="1598846"/>
            <a:ext cx="1386684" cy="1191682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Find best (p,d,q) parameter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6585697" y="2213736"/>
            <a:ext cx="11172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359442" y="1579796"/>
            <a:ext cx="1454002" cy="1191682"/>
            <a:chOff x="0" y="0"/>
            <a:chExt cx="852258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2258" cy="698500"/>
            </a:xfrm>
            <a:custGeom>
              <a:avLst/>
              <a:gdLst/>
              <a:ahLst/>
              <a:cxnLst/>
              <a:rect r="r" b="b" t="t" l="l"/>
              <a:pathLst>
                <a:path h="698500" w="852258">
                  <a:moveTo>
                    <a:pt x="852258" y="349250"/>
                  </a:moveTo>
                  <a:lnTo>
                    <a:pt x="6490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9525"/>
              <a:ext cx="62365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Split data into train/test set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813444" y="2175636"/>
            <a:ext cx="88166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2695110" y="1598846"/>
            <a:ext cx="1386684" cy="119168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Scale data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8448968" y="2771477"/>
            <a:ext cx="0" cy="11172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6789622" y="4503588"/>
            <a:ext cx="11172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2" id="22"/>
          <p:cNvGrpSpPr/>
          <p:nvPr/>
        </p:nvGrpSpPr>
        <p:grpSpPr>
          <a:xfrm rot="0">
            <a:off x="7702917" y="3888697"/>
            <a:ext cx="1454002" cy="1191682"/>
            <a:chOff x="0" y="0"/>
            <a:chExt cx="852258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52258" cy="698500"/>
            </a:xfrm>
            <a:custGeom>
              <a:avLst/>
              <a:gdLst/>
              <a:ahLst/>
              <a:cxnLst/>
              <a:rect r="r" b="b" t="t" l="l"/>
              <a:pathLst>
                <a:path h="698500" w="852258">
                  <a:moveTo>
                    <a:pt x="852258" y="349250"/>
                  </a:moveTo>
                  <a:lnTo>
                    <a:pt x="6490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9525"/>
              <a:ext cx="62365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Fit the model 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flipH="true">
            <a:off x="4318190" y="4522638"/>
            <a:ext cx="11172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5335620" y="3888697"/>
            <a:ext cx="1454002" cy="1191682"/>
            <a:chOff x="0" y="0"/>
            <a:chExt cx="852258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2258" cy="698500"/>
            </a:xfrm>
            <a:custGeom>
              <a:avLst/>
              <a:gdLst/>
              <a:ahLst/>
              <a:cxnLst/>
              <a:rect r="r" b="b" t="t" l="l"/>
              <a:pathLst>
                <a:path h="698500" w="852258">
                  <a:moveTo>
                    <a:pt x="852258" y="349250"/>
                  </a:moveTo>
                  <a:lnTo>
                    <a:pt x="64905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49250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9525"/>
              <a:ext cx="623658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Predict the train set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6770289">
            <a:off x="2175515" y="3302091"/>
            <a:ext cx="1039190" cy="925824"/>
          </a:xfrm>
          <a:custGeom>
            <a:avLst/>
            <a:gdLst/>
            <a:ahLst/>
            <a:cxnLst/>
            <a:rect r="r" b="b" t="t" l="l"/>
            <a:pathLst>
              <a:path h="925824" w="1039190">
                <a:moveTo>
                  <a:pt x="0" y="0"/>
                </a:moveTo>
                <a:lnTo>
                  <a:pt x="1039190" y="0"/>
                </a:lnTo>
                <a:lnTo>
                  <a:pt x="1039190" y="925824"/>
                </a:lnTo>
                <a:lnTo>
                  <a:pt x="0" y="92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864188" y="3874088"/>
            <a:ext cx="1454002" cy="1259000"/>
            <a:chOff x="0" y="0"/>
            <a:chExt cx="852258" cy="7379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2258" cy="737958"/>
            </a:xfrm>
            <a:custGeom>
              <a:avLst/>
              <a:gdLst/>
              <a:ahLst/>
              <a:cxnLst/>
              <a:rect r="r" b="b" t="t" l="l"/>
              <a:pathLst>
                <a:path h="737958" w="852258">
                  <a:moveTo>
                    <a:pt x="852258" y="368979"/>
                  </a:moveTo>
                  <a:lnTo>
                    <a:pt x="649058" y="737958"/>
                  </a:lnTo>
                  <a:lnTo>
                    <a:pt x="203200" y="737958"/>
                  </a:lnTo>
                  <a:lnTo>
                    <a:pt x="0" y="368979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6897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9525"/>
              <a:ext cx="623658" cy="74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Forecast the next day 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Overall process of ARIMA</a:t>
            </a:r>
          </a:p>
          <a:p>
            <a:pPr algn="l">
              <a:lnSpc>
                <a:spcPts val="3045"/>
              </a:lnSpc>
            </a:pPr>
          </a:p>
        </p:txBody>
      </p:sp>
      <p:grpSp>
        <p:nvGrpSpPr>
          <p:cNvPr name="Group 35" id="35"/>
          <p:cNvGrpSpPr/>
          <p:nvPr/>
        </p:nvGrpSpPr>
        <p:grpSpPr>
          <a:xfrm rot="0">
            <a:off x="731520" y="3106472"/>
            <a:ext cx="1454002" cy="1259000"/>
            <a:chOff x="0" y="0"/>
            <a:chExt cx="852258" cy="73795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52258" cy="737958"/>
            </a:xfrm>
            <a:custGeom>
              <a:avLst/>
              <a:gdLst/>
              <a:ahLst/>
              <a:cxnLst/>
              <a:rect r="r" b="b" t="t" l="l"/>
              <a:pathLst>
                <a:path h="737958" w="852258">
                  <a:moveTo>
                    <a:pt x="852258" y="368979"/>
                  </a:moveTo>
                  <a:lnTo>
                    <a:pt x="649058" y="737958"/>
                  </a:lnTo>
                  <a:lnTo>
                    <a:pt x="203200" y="737958"/>
                  </a:lnTo>
                  <a:lnTo>
                    <a:pt x="0" y="368979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6897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-9525"/>
              <a:ext cx="623658" cy="74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Update the true observation of that day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31520" y="5073464"/>
            <a:ext cx="1454002" cy="1259000"/>
            <a:chOff x="0" y="0"/>
            <a:chExt cx="852258" cy="73795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52258" cy="737958"/>
            </a:xfrm>
            <a:custGeom>
              <a:avLst/>
              <a:gdLst/>
              <a:ahLst/>
              <a:cxnLst/>
              <a:rect r="r" b="b" t="t" l="l"/>
              <a:pathLst>
                <a:path h="737958" w="852258">
                  <a:moveTo>
                    <a:pt x="852258" y="368979"/>
                  </a:moveTo>
                  <a:lnTo>
                    <a:pt x="649058" y="737958"/>
                  </a:lnTo>
                  <a:lnTo>
                    <a:pt x="203200" y="737958"/>
                  </a:lnTo>
                  <a:lnTo>
                    <a:pt x="0" y="368979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6897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14300" y="-9525"/>
              <a:ext cx="623658" cy="74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Fit the model  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7994286">
            <a:off x="270252" y="4273741"/>
            <a:ext cx="1163899" cy="1036928"/>
          </a:xfrm>
          <a:custGeom>
            <a:avLst/>
            <a:gdLst/>
            <a:ahLst/>
            <a:cxnLst/>
            <a:rect r="r" b="b" t="t" l="l"/>
            <a:pathLst>
              <a:path h="1036928" w="1163899">
                <a:moveTo>
                  <a:pt x="0" y="0"/>
                </a:moveTo>
                <a:lnTo>
                  <a:pt x="1163898" y="0"/>
                </a:lnTo>
                <a:lnTo>
                  <a:pt x="1163898" y="1036928"/>
                </a:lnTo>
                <a:lnTo>
                  <a:pt x="0" y="1036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805605">
            <a:off x="2249899" y="4986345"/>
            <a:ext cx="1143955" cy="1019160"/>
          </a:xfrm>
          <a:custGeom>
            <a:avLst/>
            <a:gdLst/>
            <a:ahLst/>
            <a:cxnLst/>
            <a:rect r="r" b="b" t="t" l="l"/>
            <a:pathLst>
              <a:path h="1019160" w="1143955">
                <a:moveTo>
                  <a:pt x="0" y="0"/>
                </a:moveTo>
                <a:lnTo>
                  <a:pt x="1143955" y="0"/>
                </a:lnTo>
                <a:lnTo>
                  <a:pt x="1143955" y="1019160"/>
                </a:lnTo>
                <a:lnTo>
                  <a:pt x="0" y="101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3" id="43"/>
          <p:cNvSpPr/>
          <p:nvPr/>
        </p:nvSpPr>
        <p:spPr>
          <a:xfrm>
            <a:off x="1942899" y="6105345"/>
            <a:ext cx="2513356" cy="19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4" id="44"/>
          <p:cNvGrpSpPr/>
          <p:nvPr/>
        </p:nvGrpSpPr>
        <p:grpSpPr>
          <a:xfrm rot="0">
            <a:off x="4456255" y="5475845"/>
            <a:ext cx="1454002" cy="1259000"/>
            <a:chOff x="0" y="0"/>
            <a:chExt cx="852258" cy="73795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52258" cy="737958"/>
            </a:xfrm>
            <a:custGeom>
              <a:avLst/>
              <a:gdLst/>
              <a:ahLst/>
              <a:cxnLst/>
              <a:rect r="r" b="b" t="t" l="l"/>
              <a:pathLst>
                <a:path h="737958" w="852258">
                  <a:moveTo>
                    <a:pt x="852258" y="368979"/>
                  </a:moveTo>
                  <a:lnTo>
                    <a:pt x="649058" y="737958"/>
                  </a:lnTo>
                  <a:lnTo>
                    <a:pt x="203200" y="737958"/>
                  </a:lnTo>
                  <a:lnTo>
                    <a:pt x="0" y="368979"/>
                  </a:lnTo>
                  <a:lnTo>
                    <a:pt x="203200" y="0"/>
                  </a:lnTo>
                  <a:lnTo>
                    <a:pt x="649058" y="0"/>
                  </a:lnTo>
                  <a:lnTo>
                    <a:pt x="852258" y="368979"/>
                  </a:ln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114300" y="-9525"/>
              <a:ext cx="623658" cy="74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Evaluation  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458521" y="4527293"/>
            <a:ext cx="1590835" cy="26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570">
                <a:solidFill>
                  <a:srgbClr val="000000"/>
                </a:solidFill>
                <a:latin typeface="DM Sans"/>
              </a:rPr>
              <a:t>Test set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Ridge 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10645"/>
            <a:ext cx="9753600" cy="587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536" indent="-267768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DM Sans"/>
              </a:rPr>
              <a:t>Ridge Regression is used for linear regression models with multicollinearity.</a:t>
            </a: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 marL="535536" indent="-267768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DM Sans"/>
              </a:rPr>
              <a:t>Problem: Multicollinearity causes unbiased least squares estimates to have large variances, making the model overfit the training data.</a:t>
            </a:r>
          </a:p>
          <a:p>
            <a:pPr algn="l">
              <a:lnSpc>
                <a:spcPts val="3472"/>
              </a:lnSpc>
            </a:pPr>
          </a:p>
          <a:p>
            <a:pPr algn="l">
              <a:lnSpc>
                <a:spcPts val="3472"/>
              </a:lnSpc>
            </a:pPr>
          </a:p>
          <a:p>
            <a:pPr algn="l" marL="535536" indent="-267768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DM Sans"/>
              </a:rPr>
              <a:t>Solution: Ridge Regression adds bias to reduce standard errors, creating a more reliable model.</a:t>
            </a:r>
          </a:p>
          <a:p>
            <a:pPr algn="l">
              <a:lnSpc>
                <a:spcPts val="3192"/>
              </a:lnSpc>
            </a:pPr>
          </a:p>
          <a:p>
            <a:pPr algn="ctr">
              <a:lnSpc>
                <a:spcPts val="54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45820"/>
            <a:ext cx="9428329" cy="2796233"/>
          </a:xfrm>
          <a:custGeom>
            <a:avLst/>
            <a:gdLst/>
            <a:ahLst/>
            <a:cxnLst/>
            <a:rect r="r" b="b" t="t" l="l"/>
            <a:pathLst>
              <a:path h="2796233" w="9428329">
                <a:moveTo>
                  <a:pt x="0" y="0"/>
                </a:moveTo>
                <a:lnTo>
                  <a:pt x="9428329" y="0"/>
                </a:lnTo>
                <a:lnTo>
                  <a:pt x="9428329" y="2796233"/>
                </a:lnTo>
                <a:lnTo>
                  <a:pt x="0" y="2796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t="-326" r="0" b="-356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Ridge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469533"/>
            <a:ext cx="9753600" cy="404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7"/>
              </a:lnSpc>
            </a:pPr>
          </a:p>
          <a:p>
            <a:pPr algn="l">
              <a:lnSpc>
                <a:spcPts val="3696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latin typeface="DM Sans"/>
              </a:rPr>
              <a:t>λ is the regularization parameter, which controls the strength of the penalty term</a:t>
            </a:r>
          </a:p>
          <a:p>
            <a:pPr algn="l" marL="569976" indent="-284988" lvl="1">
              <a:lnSpc>
                <a:spcPts val="3696"/>
              </a:lnSpc>
              <a:spcBef>
                <a:spcPct val="0"/>
              </a:spcBef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When λ= 0, it's equivalent to OLS regression.</a:t>
            </a:r>
          </a:p>
          <a:p>
            <a:pPr algn="l">
              <a:lnSpc>
                <a:spcPts val="3696"/>
              </a:lnSpc>
              <a:spcBef>
                <a:spcPct val="0"/>
              </a:spcBef>
            </a:pPr>
          </a:p>
          <a:p>
            <a:pPr algn="l">
              <a:lnSpc>
                <a:spcPts val="3696"/>
              </a:lnSpc>
              <a:spcBef>
                <a:spcPct val="0"/>
              </a:spcBef>
            </a:pPr>
          </a:p>
          <a:p>
            <a:pPr algn="l">
              <a:lnSpc>
                <a:spcPts val="3696"/>
              </a:lnSpc>
              <a:spcBef>
                <a:spcPct val="0"/>
              </a:spcBef>
            </a:pPr>
          </a:p>
          <a:p>
            <a:pPr algn="l">
              <a:lnSpc>
                <a:spcPts val="3317"/>
              </a:lnSpc>
              <a:spcBef>
                <a:spcPct val="0"/>
              </a:spcBef>
            </a:pPr>
          </a:p>
          <a:p>
            <a:pPr algn="l">
              <a:lnSpc>
                <a:spcPts val="33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361647"/>
            <a:ext cx="9649748" cy="1304909"/>
          </a:xfrm>
          <a:custGeom>
            <a:avLst/>
            <a:gdLst/>
            <a:ahLst/>
            <a:cxnLst/>
            <a:rect r="r" b="b" t="t" l="l"/>
            <a:pathLst>
              <a:path h="1304909" w="9649748">
                <a:moveTo>
                  <a:pt x="0" y="0"/>
                </a:moveTo>
                <a:lnTo>
                  <a:pt x="9649748" y="0"/>
                </a:lnTo>
                <a:lnTo>
                  <a:pt x="9649748" y="1304909"/>
                </a:lnTo>
                <a:lnTo>
                  <a:pt x="0" y="130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Ridge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31805"/>
            <a:ext cx="4476036" cy="52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6"/>
              </a:lnSpc>
              <a:spcBef>
                <a:spcPct val="0"/>
              </a:spcBef>
            </a:pPr>
            <a:r>
              <a:rPr lang="en-US" sz="3140">
                <a:solidFill>
                  <a:srgbClr val="000000"/>
                </a:solidFill>
                <a:latin typeface="DM Sans Bold"/>
              </a:rPr>
              <a:t>Bias-Variance Tradeoff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24897" y="2618931"/>
            <a:ext cx="9774645" cy="524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279" indent="-264139" lvl="1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000000"/>
                </a:solidFill>
                <a:latin typeface="DM Sans"/>
              </a:rPr>
              <a:t>Bias: The difference between the model's predictions and the actual values. High-bias models (large λ) are simple and underfit the training data.</a:t>
            </a:r>
          </a:p>
          <a:p>
            <a:pPr algn="l">
              <a:lnSpc>
                <a:spcPts val="3425"/>
              </a:lnSpc>
            </a:pPr>
          </a:p>
          <a:p>
            <a:pPr algn="l" marL="528279" indent="-264139" lvl="1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000000"/>
                </a:solidFill>
                <a:latin typeface="DM Sans"/>
              </a:rPr>
              <a:t>Variance: The model's sensitivity to training data fluctuations. High-variance models (small λ) are complex and overfit the training data.</a:t>
            </a:r>
          </a:p>
          <a:p>
            <a:pPr algn="l">
              <a:lnSpc>
                <a:spcPts val="3425"/>
              </a:lnSpc>
            </a:pPr>
          </a:p>
          <a:p>
            <a:pPr algn="l" marL="528279" indent="-264139" lvl="1">
              <a:lnSpc>
                <a:spcPts val="3425"/>
              </a:lnSpc>
              <a:buFont typeface="Arial"/>
              <a:buChar char="•"/>
            </a:pPr>
            <a:r>
              <a:rPr lang="en-US" sz="2446">
                <a:solidFill>
                  <a:srgbClr val="000000"/>
                </a:solidFill>
                <a:latin typeface="DM Sans"/>
              </a:rPr>
              <a:t>Balancing λ is crucial for optimal model performance.</a:t>
            </a:r>
          </a:p>
          <a:p>
            <a:pPr algn="l">
              <a:lnSpc>
                <a:spcPts val="3425"/>
              </a:lnSpc>
              <a:spcBef>
                <a:spcPct val="0"/>
              </a:spcBef>
            </a:pPr>
          </a:p>
          <a:p>
            <a:pPr algn="l">
              <a:lnSpc>
                <a:spcPts val="3425"/>
              </a:lnSpc>
              <a:spcBef>
                <a:spcPct val="0"/>
              </a:spcBef>
            </a:pPr>
          </a:p>
          <a:p>
            <a:pPr algn="ctr">
              <a:lnSpc>
                <a:spcPts val="44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546" y="424980"/>
            <a:ext cx="2173040" cy="652367"/>
          </a:xfrm>
          <a:custGeom>
            <a:avLst/>
            <a:gdLst/>
            <a:ahLst/>
            <a:cxnLst/>
            <a:rect r="r" b="b" t="t" l="l"/>
            <a:pathLst>
              <a:path h="652367" w="2173040">
                <a:moveTo>
                  <a:pt x="0" y="0"/>
                </a:moveTo>
                <a:lnTo>
                  <a:pt x="2173040" y="0"/>
                </a:lnTo>
                <a:lnTo>
                  <a:pt x="2173040" y="652367"/>
                </a:lnTo>
                <a:lnTo>
                  <a:pt x="0" y="652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986" y="2685948"/>
            <a:ext cx="7649101" cy="81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0"/>
              </a:lnSpc>
            </a:pPr>
            <a:r>
              <a:rPr lang="en-US" sz="5759">
                <a:solidFill>
                  <a:srgbClr val="C00000"/>
                </a:solidFill>
                <a:latin typeface="Lato Bold"/>
              </a:rPr>
              <a:t>Stock Price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4499" y="3600961"/>
            <a:ext cx="7649101" cy="364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Presented by: Nguyễn Minh Cường</a:t>
            </a:r>
          </a:p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                         Nguyễn Tùng Phong</a:t>
            </a:r>
          </a:p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                         Ngô Trung Dũng</a:t>
            </a:r>
          </a:p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                         Nguyễn Việt Long</a:t>
            </a:r>
          </a:p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                         Đặng Kiều Trinh </a:t>
            </a:r>
          </a:p>
          <a:p>
            <a:pPr algn="l">
              <a:lnSpc>
                <a:spcPts val="2901"/>
              </a:lnSpc>
            </a:pPr>
            <a:r>
              <a:rPr lang="en-US" sz="2686">
                <a:solidFill>
                  <a:srgbClr val="C00000"/>
                </a:solidFill>
                <a:latin typeface="Lato"/>
              </a:rPr>
              <a:t>                         Nguyễn Phan Anh Vũ </a:t>
            </a: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</a:p>
          <a:p>
            <a:pPr algn="l">
              <a:lnSpc>
                <a:spcPts val="2901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Ridge 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48370"/>
            <a:ext cx="9753600" cy="714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000000"/>
                </a:solidFill>
                <a:latin typeface="DM Sans Bold"/>
              </a:rPr>
              <a:t>Advantages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Handles multicollinearity by shrinking coefficients.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Reduces overfitting with a penalty on coefficients.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Simple to implement.</a:t>
            </a: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  <a:r>
              <a:rPr lang="en-US" sz="2640">
                <a:solidFill>
                  <a:srgbClr val="000000"/>
                </a:solidFill>
                <a:latin typeface="DM Sans Bold"/>
              </a:rPr>
              <a:t>Disadvantages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Does not remove unimportant features.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Coefficients can be difficult to interpret.</a:t>
            </a:r>
          </a:p>
          <a:p>
            <a:pPr algn="l" marL="569995" indent="-28499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Performance depends heavily on the choice of λ.</a:t>
            </a: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439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Ridge 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48370"/>
            <a:ext cx="9753600" cy="834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6"/>
              </a:lnSpc>
            </a:pPr>
            <a:r>
              <a:rPr lang="en-US" sz="3140">
                <a:solidFill>
                  <a:srgbClr val="000000"/>
                </a:solidFill>
                <a:latin typeface="DM Sans Bold"/>
              </a:rPr>
              <a:t>Improving Accuracy</a:t>
            </a:r>
          </a:p>
          <a:p>
            <a:pPr algn="l">
              <a:lnSpc>
                <a:spcPts val="4396"/>
              </a:lnSpc>
            </a:pP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4AAD"/>
                </a:solidFill>
                <a:latin typeface="DM Sans Bold"/>
              </a:rPr>
              <a:t>Outlier Removal:</a:t>
            </a:r>
          </a:p>
          <a:p>
            <a:pPr algn="l" marL="569976" indent="-28498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Create bounds for the 'Close' column.</a:t>
            </a:r>
          </a:p>
          <a:p>
            <a:pPr algn="l" marL="569976" indent="-28498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Remove data outside the bounds to reduce complexity.</a:t>
            </a: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4116"/>
              </a:lnSpc>
            </a:pPr>
            <a:r>
              <a:rPr lang="en-US" sz="2940">
                <a:solidFill>
                  <a:srgbClr val="004AAD"/>
                </a:solidFill>
                <a:latin typeface="DM Sans Bold"/>
              </a:rPr>
              <a:t>GridSearchCV:</a:t>
            </a:r>
          </a:p>
          <a:p>
            <a:pPr algn="l" marL="569976" indent="-28498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Test Ridge Regression with different λ values.</a:t>
            </a:r>
          </a:p>
          <a:p>
            <a:pPr algn="l" marL="569976" indent="-284988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DM Sans"/>
              </a:rPr>
              <a:t>Evaluate using cross-validation to find the optimal λ.</a:t>
            </a:r>
          </a:p>
          <a:p>
            <a:pPr algn="l">
              <a:lnSpc>
                <a:spcPts val="43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3696"/>
              </a:lnSpc>
            </a:pPr>
          </a:p>
          <a:p>
            <a:pPr algn="l">
              <a:lnSpc>
                <a:spcPts val="4396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SVR - Support Vector Regression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525" y="1354534"/>
            <a:ext cx="9586075" cy="475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ans"/>
              </a:rPr>
              <a:t>   SVR: 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DM Sans"/>
              </a:rPr>
              <a:t>S</a:t>
            </a:r>
            <a:r>
              <a:rPr lang="en-US" sz="2800">
                <a:solidFill>
                  <a:srgbClr val="000000"/>
                </a:solidFill>
                <a:latin typeface="DM Sans"/>
              </a:rPr>
              <a:t>upervised learning algorithm based on SVM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DM Sans"/>
              </a:rPr>
              <a:t>Used for predicting continuous output variables by finding a hyperplane in an n-dimensional space best fits the data</a:t>
            </a:r>
          </a:p>
          <a:p>
            <a:pPr algn="l"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DM Sans"/>
              </a:rPr>
              <a:t>Minimizing error within a specified margin of tolerance.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DM Sans"/>
              </a:rPr>
              <a:t>  </a:t>
            </a:r>
            <a:r>
              <a:rPr lang="en-US" sz="2800">
                <a:solidFill>
                  <a:srgbClr val="000000"/>
                </a:solidFill>
                <a:latin typeface="DM Sans"/>
              </a:rPr>
              <a:t>This margin is controlled by two parameters: epsilon (ε) and C.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SVR Hyperparameters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91505" y="1341755"/>
            <a:ext cx="9753600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SVR includes several parameters that significantly impact model performance. The key parameters to tune are: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Kernel Function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Regularization parameter (C)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Epsilon (ε)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Gamma (γ)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To improve the accuracy of our SVR model, we tried these strategies: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Hyperparameter tuning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Feature Scaling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Cross-Validation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"/>
              </a:rPr>
              <a:t>Kernel Selection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856" y="1315720"/>
            <a:ext cx="9394570" cy="562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The SVR algorithm aims to find a function f (x) that has at most ε deviation from the actual targets for all training data points, while also ensuring that the function is as flat as possible.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 Bold"/>
              </a:rPr>
              <a:t>Input: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• A set of n examples forming the Training Set. 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TSn ={(x1,y1),(x2,y2),...,(xn,yn)}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 • A kernel function K(xi,xj). ( We used the RBF function 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• Regularization parameter C. ( 1000 )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• Epsilon parameter ε. ( 0.01 )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• </a:t>
            </a:r>
            <a:r>
              <a:rPr lang="en-US" sz="2100">
                <a:solidFill>
                  <a:srgbClr val="000000"/>
                </a:solidFill>
                <a:latin typeface="DM Sans"/>
              </a:rPr>
              <a:t>Gamma parameter γ ( 0.001 )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 Bold"/>
              </a:rPr>
              <a:t>Initialize: </a:t>
            </a:r>
            <a:r>
              <a:rPr lang="en-US" sz="2100">
                <a:solidFill>
                  <a:srgbClr val="000000"/>
                </a:solidFill>
                <a:latin typeface="DM Sans"/>
              </a:rPr>
              <a:t>Compute the kernel matrix K using the chosen kernel function.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 Bold"/>
              </a:rPr>
              <a:t>Prediction: </a:t>
            </a:r>
            <a:r>
              <a:rPr lang="en-US" sz="2100">
                <a:solidFill>
                  <a:srgbClr val="000000"/>
                </a:solidFill>
                <a:latin typeface="DM Sans"/>
              </a:rPr>
              <a:t>For a new data point x: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M Sans"/>
              </a:rPr>
              <a:t>Where b is determined from the support vectors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11692" y="3431649"/>
            <a:ext cx="2841908" cy="451903"/>
          </a:xfrm>
          <a:custGeom>
            <a:avLst/>
            <a:gdLst/>
            <a:ahLst/>
            <a:cxnLst/>
            <a:rect r="r" b="b" t="t" l="l"/>
            <a:pathLst>
              <a:path h="451903" w="2841908">
                <a:moveTo>
                  <a:pt x="0" y="0"/>
                </a:moveTo>
                <a:lnTo>
                  <a:pt x="2841908" y="0"/>
                </a:lnTo>
                <a:lnTo>
                  <a:pt x="2841908" y="451902"/>
                </a:lnTo>
                <a:lnTo>
                  <a:pt x="0" y="45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24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0115" y="5406857"/>
            <a:ext cx="2906534" cy="682989"/>
          </a:xfrm>
          <a:custGeom>
            <a:avLst/>
            <a:gdLst/>
            <a:ahLst/>
            <a:cxnLst/>
            <a:rect r="r" b="b" t="t" l="l"/>
            <a:pathLst>
              <a:path h="682989" w="2906534">
                <a:moveTo>
                  <a:pt x="0" y="0"/>
                </a:moveTo>
                <a:lnTo>
                  <a:pt x="2906534" y="0"/>
                </a:lnTo>
                <a:lnTo>
                  <a:pt x="2906534" y="682990"/>
                </a:lnTo>
                <a:lnTo>
                  <a:pt x="0" y="682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030" y="139166"/>
            <a:ext cx="8968221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Algorithm</a:t>
            </a:r>
          </a:p>
          <a:p>
            <a:pPr algn="l">
              <a:lnSpc>
                <a:spcPts val="3045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Random Forest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53849"/>
            <a:ext cx="9753600" cy="522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682" indent="-264841" lvl="1">
              <a:lnSpc>
                <a:spcPts val="2993"/>
              </a:lnSpc>
              <a:buFont typeface="Arial"/>
              <a:buChar char="•"/>
            </a:pPr>
            <a:r>
              <a:rPr lang="en-US" sz="2453">
                <a:solidFill>
                  <a:srgbClr val="000000"/>
                </a:solidFill>
                <a:latin typeface="DM Sans Bold"/>
              </a:rPr>
              <a:t>Random Forest  </a:t>
            </a:r>
            <a:r>
              <a:rPr lang="en-US" sz="2453">
                <a:solidFill>
                  <a:srgbClr val="000000"/>
                </a:solidFill>
                <a:latin typeface="DM Sans"/>
              </a:rPr>
              <a:t>is an ensemble machine learning method involves in constructing multiple Decision Trees during training using random subsets of datasets and feature for each tree.</a:t>
            </a:r>
          </a:p>
          <a:p>
            <a:pPr algn="l">
              <a:lnSpc>
                <a:spcPts val="2993"/>
              </a:lnSpc>
            </a:pPr>
          </a:p>
          <a:p>
            <a:pPr algn="l" marL="529682" indent="-264841" lvl="1">
              <a:lnSpc>
                <a:spcPts val="2968"/>
              </a:lnSpc>
              <a:buFont typeface="Arial"/>
              <a:buChar char="•"/>
            </a:pPr>
            <a:r>
              <a:rPr lang="en-US" sz="2453">
                <a:solidFill>
                  <a:srgbClr val="000000"/>
                </a:solidFill>
                <a:latin typeface="DM Sans Bold"/>
              </a:rPr>
              <a:t>Decision Trees</a:t>
            </a:r>
            <a:r>
              <a:rPr lang="en-US" sz="2453">
                <a:solidFill>
                  <a:srgbClr val="000000"/>
                </a:solidFill>
                <a:latin typeface="DM Sans"/>
              </a:rPr>
              <a:t> work by recursively splitting the input space based on feature values to minimize impurity or maximize information gain, but they can be overfitting, especially with complex or noisy data.</a:t>
            </a:r>
          </a:p>
          <a:p>
            <a:pPr algn="l">
              <a:lnSpc>
                <a:spcPts val="2968"/>
              </a:lnSpc>
            </a:pPr>
          </a:p>
          <a:p>
            <a:pPr algn="l">
              <a:lnSpc>
                <a:spcPts val="2968"/>
              </a:lnSpc>
            </a:pPr>
            <a:r>
              <a:rPr lang="en-US" sz="2453">
                <a:solidFill>
                  <a:srgbClr val="000000"/>
                </a:solidFill>
                <a:latin typeface="DM Sans"/>
              </a:rPr>
              <a:t>      ↳ Introduce </a:t>
            </a:r>
            <a:r>
              <a:rPr lang="en-US" sz="2453">
                <a:solidFill>
                  <a:srgbClr val="000000"/>
                </a:solidFill>
                <a:latin typeface="DM Sans Bold"/>
              </a:rPr>
              <a:t>Bagging </a:t>
            </a:r>
            <a:r>
              <a:rPr lang="en-US" sz="2453">
                <a:solidFill>
                  <a:srgbClr val="000000"/>
                </a:solidFill>
                <a:latin typeface="DM Sans"/>
              </a:rPr>
              <a:t>(also known as </a:t>
            </a:r>
            <a:r>
              <a:rPr lang="en-US" sz="2453">
                <a:solidFill>
                  <a:srgbClr val="000000"/>
                </a:solidFill>
                <a:latin typeface="DM Sans Bold"/>
              </a:rPr>
              <a:t>Bootstrap Aggregation</a:t>
            </a:r>
            <a:r>
              <a:rPr lang="en-US" sz="2453">
                <a:solidFill>
                  <a:srgbClr val="000000"/>
                </a:solidFill>
                <a:latin typeface="DM Sans"/>
              </a:rPr>
              <a:t>) to boost the model accuracy and avoid overfitting by combining multiple models. These model's predictions are then combined through averaging which resulting in a more robust and accurate final model.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55162" y="1430552"/>
            <a:ext cx="1574519" cy="923402"/>
          </a:xfrm>
          <a:custGeom>
            <a:avLst/>
            <a:gdLst/>
            <a:ahLst/>
            <a:cxnLst/>
            <a:rect r="r" b="b" t="t" l="l"/>
            <a:pathLst>
              <a:path h="923402" w="1574519">
                <a:moveTo>
                  <a:pt x="0" y="0"/>
                </a:moveTo>
                <a:lnTo>
                  <a:pt x="1574518" y="0"/>
                </a:lnTo>
                <a:lnTo>
                  <a:pt x="1574518" y="923402"/>
                </a:lnTo>
                <a:lnTo>
                  <a:pt x="0" y="923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6"/>
              </a:lnSpc>
            </a:pPr>
            <a:r>
              <a:rPr lang="en-US" sz="1280">
                <a:solidFill>
                  <a:srgbClr val="C00000"/>
                </a:solidFill>
                <a:latin typeface="Lato Bold"/>
              </a:rPr>
              <a:t>12</a:t>
            </a:r>
          </a:p>
          <a:p>
            <a:pPr algn="r">
              <a:lnSpc>
                <a:spcPts val="153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Random Forest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0664" y="1611004"/>
            <a:ext cx="254162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2498">
                <a:solidFill>
                  <a:srgbClr val="000000"/>
                </a:solidFill>
                <a:latin typeface="DM Sans Bold"/>
              </a:rPr>
              <a:t>Bagging formula:</a:t>
            </a:r>
          </a:p>
          <a:p>
            <a:pPr algn="l">
              <a:lnSpc>
                <a:spcPts val="299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880" y="2797278"/>
            <a:ext cx="9534690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004AAD"/>
                </a:solidFill>
                <a:latin typeface="Lato Bold"/>
              </a:rPr>
              <a:t>To further increase accuracy of the model:</a:t>
            </a:r>
          </a:p>
          <a:p>
            <a:pPr algn="just">
              <a:lnSpc>
                <a:spcPts val="2999"/>
              </a:lnSpc>
            </a:pPr>
          </a:p>
          <a:p>
            <a:pPr algn="just" marL="539749" indent="-269875" lvl="1">
              <a:lnSpc>
                <a:spcPts val="29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Lato Bold"/>
              </a:rPr>
              <a:t>Tuning hyperparameter</a:t>
            </a:r>
            <a:r>
              <a:rPr lang="en-US" sz="2499">
                <a:solidFill>
                  <a:srgbClr val="000000"/>
                </a:solidFill>
                <a:latin typeface="Lato"/>
              </a:rPr>
              <a:t>: the optimial maximum depth, maximum features, number of trees, and minimum number of features in each node is found by performing Grid Search.</a:t>
            </a:r>
          </a:p>
          <a:p>
            <a:pPr algn="just" marL="539749" indent="-269875" lvl="1">
              <a:lnSpc>
                <a:spcPts val="29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Lato Bold"/>
              </a:rPr>
              <a:t>Using cross-validation</a:t>
            </a:r>
            <a:r>
              <a:rPr lang="en-US" sz="2499">
                <a:solidFill>
                  <a:srgbClr val="000000"/>
                </a:solidFill>
                <a:latin typeface="Lato"/>
              </a:rPr>
              <a:t>: use 5-fold cross-validation to provide a better overall model’s accuracy in predictions while avoid overfitting.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AdaBoost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81365"/>
            <a:ext cx="9753600" cy="520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AdaBoost ( Adaptive Boosting)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 a machine learning algorithm mainly used for classification task, but can also be adapted for regression.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Gradient Boosted Decision Trees (GBDT) 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is widely used for regression. This method iteratively combines multiple decision trees to improve predictions by reducing residual errors from previous iterations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4AAD"/>
                </a:solidFill>
                <a:latin typeface="DM Sans Bold"/>
              </a:rPr>
              <a:t>Essentials elements including: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Learning rate: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 lower learning rate slows the algorithm's progress, but potentially leading to better performance.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Weak learner selection: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 typically a shallow decision tree to avoid overfitting.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AdaBoost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880" y="1614488"/>
            <a:ext cx="9753600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Residuals and Gradient Descent: 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each iteration involves fitting a weak learner to the residuals (the differences between actual and predicted values) using gradient descent to minimize a loss function, such as mean squared error. The weak learner is then added to the ensemble, and the process is repeated iteratively.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DM Sans Bold"/>
              </a:rPr>
              <a:t>Ensemble Combination: </a:t>
            </a:r>
            <a:r>
              <a:rPr lang="en-US" sz="2499">
                <a:solidFill>
                  <a:srgbClr val="000000"/>
                </a:solidFill>
                <a:latin typeface="DM Sans"/>
              </a:rPr>
              <a:t>the model's final prediction is the sum of all weak learners' predictions, with weights determined by the learning rate.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18464" y="7007648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80" y="26121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1862" y="984042"/>
            <a:ext cx="9168282" cy="4942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334">
                <a:solidFill>
                  <a:srgbClr val="000000"/>
                </a:solidFill>
                <a:latin typeface="Lato Bold"/>
              </a:rPr>
              <a:t>What is XGBoost?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XGBoost stands for "eXtreme Gradient Boosting" 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Optimized implementation of the gradient boosting machine learning algorithm 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Ensemble of decision trees trained sequentially to correct errors of previous trees 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334">
                <a:solidFill>
                  <a:srgbClr val="000000"/>
                </a:solidFill>
                <a:latin typeface="Lato Bold"/>
              </a:rPr>
              <a:t>Additive Training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Prediction at step </a:t>
            </a:r>
          </a:p>
          <a:p>
            <a:pPr algn="l" marL="1007883" indent="-335961" lvl="2">
              <a:lnSpc>
                <a:spcPts val="2800"/>
              </a:lnSpc>
              <a:buFont typeface="Arial"/>
              <a:buChar char="⚬"/>
            </a:pPr>
            <a:r>
              <a:rPr lang="en-US" sz="2334">
                <a:solidFill>
                  <a:srgbClr val="000000"/>
                </a:solidFill>
                <a:latin typeface="Lato"/>
              </a:rPr>
              <a:t>          </a:t>
            </a:r>
            <a:r>
              <a:rPr lang="en-US" sz="2334">
                <a:solidFill>
                  <a:srgbClr val="000000"/>
                </a:solidFill>
                <a:latin typeface="Lato"/>
              </a:rPr>
              <a:t>is new tree added to correct errors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Objective is to find            that minimizes overall loss 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3260849" y="3760686"/>
            <a:ext cx="3583380" cy="407690"/>
            <a:chOff x="0" y="0"/>
            <a:chExt cx="4777840" cy="543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77840" cy="543587"/>
            </a:xfrm>
            <a:custGeom>
              <a:avLst/>
              <a:gdLst/>
              <a:ahLst/>
              <a:cxnLst/>
              <a:rect r="r" b="b" t="t" l="l"/>
              <a:pathLst>
                <a:path h="543587" w="4777840">
                  <a:moveTo>
                    <a:pt x="0" y="0"/>
                  </a:moveTo>
                  <a:lnTo>
                    <a:pt x="4777840" y="0"/>
                  </a:lnTo>
                  <a:lnTo>
                    <a:pt x="4777840" y="543587"/>
                  </a:lnTo>
                  <a:lnTo>
                    <a:pt x="0" y="543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2526" y="4168376"/>
            <a:ext cx="776420" cy="313872"/>
            <a:chOff x="0" y="0"/>
            <a:chExt cx="1035227" cy="4184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5227" cy="418496"/>
            </a:xfrm>
            <a:custGeom>
              <a:avLst/>
              <a:gdLst/>
              <a:ahLst/>
              <a:cxnLst/>
              <a:rect r="r" b="b" t="t" l="l"/>
              <a:pathLst>
                <a:path h="418496" w="1035227">
                  <a:moveTo>
                    <a:pt x="0" y="0"/>
                  </a:moveTo>
                  <a:lnTo>
                    <a:pt x="1035227" y="0"/>
                  </a:lnTo>
                  <a:lnTo>
                    <a:pt x="1035227" y="418496"/>
                  </a:lnTo>
                  <a:lnTo>
                    <a:pt x="0" y="418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412266" y="4546583"/>
            <a:ext cx="795718" cy="321673"/>
            <a:chOff x="0" y="0"/>
            <a:chExt cx="1060957" cy="4288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60957" cy="428898"/>
            </a:xfrm>
            <a:custGeom>
              <a:avLst/>
              <a:gdLst/>
              <a:ahLst/>
              <a:cxnLst/>
              <a:rect r="r" b="b" t="t" l="l"/>
              <a:pathLst>
                <a:path h="428898" w="1060957">
                  <a:moveTo>
                    <a:pt x="0" y="0"/>
                  </a:moveTo>
                  <a:lnTo>
                    <a:pt x="1060957" y="0"/>
                  </a:lnTo>
                  <a:lnTo>
                    <a:pt x="1060957" y="428898"/>
                  </a:lnTo>
                  <a:lnTo>
                    <a:pt x="0" y="428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60449" y="4573319"/>
            <a:ext cx="225171" cy="225171"/>
            <a:chOff x="0" y="0"/>
            <a:chExt cx="300229" cy="3002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0229" cy="300229"/>
            </a:xfrm>
            <a:custGeom>
              <a:avLst/>
              <a:gdLst/>
              <a:ahLst/>
              <a:cxnLst/>
              <a:rect r="r" b="b" t="t" l="l"/>
              <a:pathLst>
                <a:path h="300229" w="300229">
                  <a:moveTo>
                    <a:pt x="0" y="0"/>
                  </a:moveTo>
                  <a:lnTo>
                    <a:pt x="300229" y="0"/>
                  </a:lnTo>
                  <a:lnTo>
                    <a:pt x="300229" y="300229"/>
                  </a:lnTo>
                  <a:lnTo>
                    <a:pt x="0" y="300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50238" y="171607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Presentation </a:t>
            </a:r>
            <a:r>
              <a:rPr lang="en-US" sz="3140">
                <a:solidFill>
                  <a:srgbClr val="FFFFFF"/>
                </a:solidFill>
                <a:latin typeface="DM Sans Bold"/>
              </a:rPr>
              <a:t>Outline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49765" y="1247775"/>
            <a:ext cx="7075624" cy="481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Introduction</a:t>
            </a:r>
          </a:p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Data preparation</a:t>
            </a:r>
          </a:p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Method</a:t>
            </a:r>
          </a:p>
          <a:p>
            <a:pPr algn="l" marL="758530" indent="-379265" lvl="1">
              <a:lnSpc>
                <a:spcPts val="4216"/>
              </a:lnSpc>
              <a:buFont typeface="Arial"/>
              <a:buChar char="•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Statistical method</a:t>
            </a:r>
          </a:p>
          <a:p>
            <a:pPr algn="l" marL="758530" indent="-379265" lvl="1">
              <a:lnSpc>
                <a:spcPts val="4216"/>
              </a:lnSpc>
              <a:buFont typeface="Arial"/>
              <a:buChar char="•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Machine learning method</a:t>
            </a:r>
          </a:p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Result </a:t>
            </a:r>
          </a:p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Conclusion</a:t>
            </a:r>
          </a:p>
          <a:p>
            <a:pPr algn="l" marL="758530" indent="-379265" lvl="1">
              <a:lnSpc>
                <a:spcPts val="4216"/>
              </a:lnSpc>
              <a:buAutoNum type="arabicPeriod" startAt="1"/>
            </a:pPr>
            <a:r>
              <a:rPr lang="en-US" sz="3513">
                <a:solidFill>
                  <a:srgbClr val="000000"/>
                </a:solidFill>
                <a:latin typeface="Lato Bold"/>
              </a:rPr>
              <a:t>Future Work</a:t>
            </a:r>
          </a:p>
          <a:p>
            <a:pPr algn="l">
              <a:lnSpc>
                <a:spcPts val="42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18464" y="7007648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80" y="26121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1862" y="1097649"/>
            <a:ext cx="9168282" cy="388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334">
                <a:solidFill>
                  <a:srgbClr val="000000"/>
                </a:solidFill>
                <a:latin typeface="Lato Bold"/>
              </a:rPr>
              <a:t>Gradient Boosting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Approximates the loss function using 2nd order Taylor expansion: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 marL="1511824" indent="-377956" lvl="3">
              <a:lnSpc>
                <a:spcPts val="2800"/>
              </a:lnSpc>
              <a:buFont typeface="Arial"/>
              <a:buChar char="￭"/>
            </a:pPr>
            <a:r>
              <a:rPr lang="en-US" sz="2334">
                <a:solidFill>
                  <a:srgbClr val="000000"/>
                </a:solidFill>
                <a:latin typeface="Lato"/>
              </a:rPr>
              <a:t>        : 1st and 2nd order gradients of loss function</a:t>
            </a:r>
          </a:p>
          <a:p>
            <a:pPr algn="l" marL="1511824" indent="-377956" lvl="3">
              <a:lnSpc>
                <a:spcPts val="2800"/>
              </a:lnSpc>
              <a:buFont typeface="Arial"/>
              <a:buChar char="￭"/>
            </a:pPr>
            <a:r>
              <a:rPr lang="en-US" sz="2334">
                <a:solidFill>
                  <a:srgbClr val="000000"/>
                </a:solidFill>
                <a:latin typeface="Lato"/>
              </a:rPr>
              <a:t>        </a:t>
            </a:r>
            <a:r>
              <a:rPr lang="en-US" sz="2334">
                <a:solidFill>
                  <a:srgbClr val="000000"/>
                </a:solidFill>
                <a:latin typeface="Lato"/>
              </a:rPr>
              <a:t>: regularization term</a:t>
            </a:r>
            <a:r>
              <a:rPr lang="en-US" sz="2334">
                <a:solidFill>
                  <a:srgbClr val="000000"/>
                </a:solidFill>
                <a:latin typeface="Lato"/>
              </a:rPr>
              <a:t> to</a:t>
            </a:r>
            <a:r>
              <a:rPr lang="en-US" sz="2334">
                <a:solidFill>
                  <a:srgbClr val="000000"/>
                </a:solidFill>
                <a:latin typeface="Lato"/>
              </a:rPr>
              <a:t> penalize tree complexity</a:t>
            </a: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Rearrange to get simplified objective:</a:t>
            </a:r>
          </a:p>
          <a:p>
            <a:pPr algn="l" marL="1007883" indent="-335961" lvl="2">
              <a:lnSpc>
                <a:spcPts val="2800"/>
              </a:lnSpc>
              <a:buFont typeface="Arial"/>
              <a:buChar char="⚬"/>
            </a:pPr>
          </a:p>
          <a:p>
            <a:pPr algn="l">
              <a:lnSpc>
                <a:spcPts val="2800"/>
              </a:lnSpc>
            </a:pPr>
          </a:p>
          <a:p>
            <a:pPr algn="l" marL="503941" indent="-251971" lvl="1">
              <a:lnSpc>
                <a:spcPts val="2800"/>
              </a:lnSpc>
              <a:buFont typeface="Arial"/>
              <a:buChar char="•"/>
            </a:pPr>
            <a:r>
              <a:rPr lang="en-US" sz="2334">
                <a:solidFill>
                  <a:srgbClr val="000000"/>
                </a:solidFill>
                <a:latin typeface="Lato"/>
              </a:rPr>
              <a:t>Find optimal              by minimizing simplified objective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7760449" y="4573319"/>
            <a:ext cx="225171" cy="225171"/>
            <a:chOff x="0" y="0"/>
            <a:chExt cx="300229" cy="3002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0229" cy="300229"/>
            </a:xfrm>
            <a:custGeom>
              <a:avLst/>
              <a:gdLst/>
              <a:ahLst/>
              <a:cxnLst/>
              <a:rect r="r" b="b" t="t" l="l"/>
              <a:pathLst>
                <a:path h="300229" w="300229">
                  <a:moveTo>
                    <a:pt x="0" y="0"/>
                  </a:moveTo>
                  <a:lnTo>
                    <a:pt x="300229" y="0"/>
                  </a:lnTo>
                  <a:lnTo>
                    <a:pt x="300229" y="300229"/>
                  </a:lnTo>
                  <a:lnTo>
                    <a:pt x="0" y="300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3403" y="1736326"/>
            <a:ext cx="7261131" cy="754621"/>
            <a:chOff x="0" y="0"/>
            <a:chExt cx="9681508" cy="1006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81508" cy="1006161"/>
            </a:xfrm>
            <a:custGeom>
              <a:avLst/>
              <a:gdLst/>
              <a:ahLst/>
              <a:cxnLst/>
              <a:rect r="r" b="b" t="t" l="l"/>
              <a:pathLst>
                <a:path h="1006161" w="9681508">
                  <a:moveTo>
                    <a:pt x="0" y="0"/>
                  </a:moveTo>
                  <a:lnTo>
                    <a:pt x="9681508" y="0"/>
                  </a:lnTo>
                  <a:lnTo>
                    <a:pt x="9681508" y="1006161"/>
                  </a:lnTo>
                  <a:lnTo>
                    <a:pt x="0" y="100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51331" y="2643347"/>
            <a:ext cx="593410" cy="254319"/>
            <a:chOff x="0" y="0"/>
            <a:chExt cx="791214" cy="339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1214" cy="339092"/>
            </a:xfrm>
            <a:custGeom>
              <a:avLst/>
              <a:gdLst/>
              <a:ahLst/>
              <a:cxnLst/>
              <a:rect r="r" b="b" t="t" l="l"/>
              <a:pathLst>
                <a:path h="339092" w="791214">
                  <a:moveTo>
                    <a:pt x="0" y="0"/>
                  </a:moveTo>
                  <a:lnTo>
                    <a:pt x="791214" y="0"/>
                  </a:lnTo>
                  <a:lnTo>
                    <a:pt x="791214" y="339092"/>
                  </a:lnTo>
                  <a:lnTo>
                    <a:pt x="0" y="339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353532" y="2456474"/>
            <a:ext cx="742005" cy="441192"/>
            <a:chOff x="0" y="0"/>
            <a:chExt cx="989340" cy="5882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9340" cy="588256"/>
            </a:xfrm>
            <a:custGeom>
              <a:avLst/>
              <a:gdLst/>
              <a:ahLst/>
              <a:cxnLst/>
              <a:rect r="r" b="b" t="t" l="l"/>
              <a:pathLst>
                <a:path h="588256" w="989340">
                  <a:moveTo>
                    <a:pt x="0" y="0"/>
                  </a:moveTo>
                  <a:lnTo>
                    <a:pt x="989340" y="0"/>
                  </a:lnTo>
                  <a:lnTo>
                    <a:pt x="989340" y="588256"/>
                  </a:lnTo>
                  <a:lnTo>
                    <a:pt x="0" y="588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84161" y="2980176"/>
            <a:ext cx="609571" cy="241288"/>
            <a:chOff x="0" y="0"/>
            <a:chExt cx="812761" cy="3217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761" cy="321718"/>
            </a:xfrm>
            <a:custGeom>
              <a:avLst/>
              <a:gdLst/>
              <a:ahLst/>
              <a:cxnLst/>
              <a:rect r="r" b="b" t="t" l="l"/>
              <a:pathLst>
                <a:path h="321718" w="812761">
                  <a:moveTo>
                    <a:pt x="0" y="0"/>
                  </a:moveTo>
                  <a:lnTo>
                    <a:pt x="812761" y="0"/>
                  </a:lnTo>
                  <a:lnTo>
                    <a:pt x="812761" y="321718"/>
                  </a:lnTo>
                  <a:lnTo>
                    <a:pt x="0" y="321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999223" y="3531742"/>
            <a:ext cx="5198109" cy="704563"/>
            <a:chOff x="0" y="0"/>
            <a:chExt cx="6930812" cy="9394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30812" cy="939417"/>
            </a:xfrm>
            <a:custGeom>
              <a:avLst/>
              <a:gdLst/>
              <a:ahLst/>
              <a:cxnLst/>
              <a:rect r="r" b="b" t="t" l="l"/>
              <a:pathLst>
                <a:path h="939417" w="6930812">
                  <a:moveTo>
                    <a:pt x="0" y="0"/>
                  </a:moveTo>
                  <a:lnTo>
                    <a:pt x="6930812" y="0"/>
                  </a:lnTo>
                  <a:lnTo>
                    <a:pt x="6930812" y="939417"/>
                  </a:lnTo>
                  <a:lnTo>
                    <a:pt x="0" y="939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545075" y="4236305"/>
            <a:ext cx="961445" cy="388669"/>
            <a:chOff x="0" y="0"/>
            <a:chExt cx="1281926" cy="5182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1926" cy="518226"/>
            </a:xfrm>
            <a:custGeom>
              <a:avLst/>
              <a:gdLst/>
              <a:ahLst/>
              <a:cxnLst/>
              <a:rect r="r" b="b" t="t" l="l"/>
              <a:pathLst>
                <a:path h="518226" w="1281926">
                  <a:moveTo>
                    <a:pt x="0" y="0"/>
                  </a:moveTo>
                  <a:lnTo>
                    <a:pt x="1281926" y="0"/>
                  </a:lnTo>
                  <a:lnTo>
                    <a:pt x="1281926" y="518226"/>
                  </a:lnTo>
                  <a:lnTo>
                    <a:pt x="0" y="51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3381" y="1026988"/>
            <a:ext cx="9194948" cy="542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5"/>
              </a:lnSpc>
            </a:pPr>
            <a:r>
              <a:rPr lang="en-US" sz="1879">
                <a:solidFill>
                  <a:srgbClr val="000000"/>
                </a:solidFill>
                <a:latin typeface="Lato Bold"/>
              </a:rPr>
              <a:t>Tree Structure Optimization</a:t>
            </a:r>
          </a:p>
          <a:p>
            <a:pPr algn="just" marL="405889" indent="-202945" lvl="1">
              <a:lnSpc>
                <a:spcPts val="2255"/>
              </a:lnSpc>
              <a:buFont typeface="Arial"/>
              <a:buChar char="•"/>
            </a:pPr>
            <a:r>
              <a:rPr lang="en-US" sz="1879">
                <a:solidFill>
                  <a:srgbClr val="000000"/>
                </a:solidFill>
                <a:latin typeface="Lato"/>
              </a:rPr>
              <a:t>Selects split points that maximize gain</a:t>
            </a:r>
          </a:p>
          <a:p>
            <a:pPr algn="just" marL="811779" indent="-270593" lvl="2">
              <a:lnSpc>
                <a:spcPts val="2255"/>
              </a:lnSpc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Gain measures the reduction in loss from introducing a split</a:t>
            </a:r>
          </a:p>
          <a:p>
            <a:pPr algn="just" marL="811779" indent="-270593" lvl="2">
              <a:lnSpc>
                <a:spcPts val="2255"/>
              </a:lnSpc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Defined as: </a:t>
            </a:r>
          </a:p>
          <a:p>
            <a:pPr algn="just">
              <a:lnSpc>
                <a:spcPts val="2255"/>
              </a:lnSpc>
            </a:pPr>
          </a:p>
          <a:p>
            <a:pPr algn="just" marL="1217668" indent="-304417" lvl="3">
              <a:lnSpc>
                <a:spcPts val="2255"/>
              </a:lnSpc>
              <a:buFont typeface="Arial"/>
              <a:buChar char="￭"/>
            </a:pPr>
            <a:r>
              <a:rPr lang="en-US" sz="1879">
                <a:solidFill>
                  <a:srgbClr val="000000"/>
                </a:solidFill>
                <a:latin typeface="Lato"/>
              </a:rPr>
              <a:t>             </a:t>
            </a:r>
            <a:r>
              <a:rPr lang="en-US" sz="1879">
                <a:solidFill>
                  <a:srgbClr val="000000"/>
                </a:solidFill>
                <a:latin typeface="Lato"/>
              </a:rPr>
              <a:t>: sum of 1st and 2nd order gradients in left leaf</a:t>
            </a:r>
          </a:p>
          <a:p>
            <a:pPr algn="just" marL="1217668" indent="-304417" lvl="3">
              <a:lnSpc>
                <a:spcPts val="2255"/>
              </a:lnSpc>
              <a:buFont typeface="Arial"/>
              <a:buChar char="￭"/>
            </a:pPr>
            <a:r>
              <a:rPr lang="en-US" sz="1879">
                <a:solidFill>
                  <a:srgbClr val="000000"/>
                </a:solidFill>
                <a:latin typeface="Lato"/>
              </a:rPr>
              <a:t>          </a:t>
            </a:r>
            <a:r>
              <a:rPr lang="en-US" sz="1879">
                <a:solidFill>
                  <a:srgbClr val="000000"/>
                </a:solidFill>
                <a:latin typeface="Lato"/>
              </a:rPr>
              <a:t>: sum of 1st and 2nd order gradients in right leaf</a:t>
            </a:r>
          </a:p>
          <a:p>
            <a:pPr algn="just" marL="1217668" indent="-304417" lvl="3">
              <a:lnSpc>
                <a:spcPts val="2255"/>
              </a:lnSpc>
              <a:spcBef>
                <a:spcPct val="0"/>
              </a:spcBef>
              <a:buFont typeface="Arial"/>
              <a:buChar char="￭"/>
            </a:pPr>
            <a:r>
              <a:rPr lang="en-US" sz="1879">
                <a:solidFill>
                  <a:srgbClr val="000000"/>
                </a:solidFill>
                <a:latin typeface="Lato"/>
              </a:rPr>
              <a:t>   </a:t>
            </a:r>
            <a:r>
              <a:rPr lang="en-US" sz="1879">
                <a:solidFill>
                  <a:srgbClr val="000000"/>
                </a:solidFill>
                <a:latin typeface="Lato"/>
              </a:rPr>
              <a:t>: L2 regularization term </a:t>
            </a:r>
            <a:r>
              <a:rPr lang="en-US" sz="1879">
                <a:solidFill>
                  <a:srgbClr val="000000"/>
                </a:solidFill>
                <a:latin typeface="Lato"/>
              </a:rPr>
              <a:t>on leaf weights</a:t>
            </a:r>
          </a:p>
          <a:p>
            <a:pPr algn="just" marL="1217668" indent="-304417" lvl="3">
              <a:lnSpc>
                <a:spcPts val="2255"/>
              </a:lnSpc>
              <a:spcBef>
                <a:spcPct val="0"/>
              </a:spcBef>
              <a:buFont typeface="Arial"/>
              <a:buChar char="￭"/>
            </a:pPr>
            <a:r>
              <a:rPr lang="en-US" sz="1879">
                <a:solidFill>
                  <a:srgbClr val="000000"/>
                </a:solidFill>
                <a:latin typeface="Lato"/>
              </a:rPr>
              <a:t>   </a:t>
            </a:r>
            <a:r>
              <a:rPr lang="en-US" sz="1879">
                <a:solidFill>
                  <a:srgbClr val="000000"/>
                </a:solidFill>
                <a:latin typeface="Lato"/>
              </a:rPr>
              <a:t>: minimum loss reduction required for a split</a:t>
            </a:r>
          </a:p>
          <a:p>
            <a:pPr algn="just" marL="405889" indent="-202945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879">
                <a:solidFill>
                  <a:srgbClr val="000000"/>
                </a:solidFill>
                <a:latin typeface="Lato"/>
              </a:rPr>
              <a:t>Penalizes leaf complexity to prevent overfitting</a:t>
            </a:r>
          </a:p>
          <a:p>
            <a:pPr algn="just">
              <a:lnSpc>
                <a:spcPts val="2255"/>
              </a:lnSpc>
              <a:spcBef>
                <a:spcPct val="0"/>
              </a:spcBef>
            </a:pPr>
          </a:p>
          <a:p>
            <a:pPr algn="just">
              <a:lnSpc>
                <a:spcPts val="2255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Lato Bold"/>
              </a:rPr>
              <a:t>Regularization Techniques</a:t>
            </a:r>
          </a:p>
          <a:p>
            <a:pPr algn="just" marL="405889" indent="-202945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879">
                <a:solidFill>
                  <a:srgbClr val="000000"/>
                </a:solidFill>
                <a:latin typeface="Lato"/>
              </a:rPr>
              <a:t>Shrinkage (Learning Rate):</a:t>
            </a:r>
          </a:p>
          <a:p>
            <a:pPr algn="just" marL="811779" indent="-270593" lvl="2">
              <a:lnSpc>
                <a:spcPts val="2255"/>
              </a:lnSpc>
              <a:spcBef>
                <a:spcPct val="0"/>
              </a:spcBef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Scales the contribution of each new tree by a factor </a:t>
            </a:r>
          </a:p>
          <a:p>
            <a:pPr algn="just" marL="811779" indent="-270593" lvl="2">
              <a:lnSpc>
                <a:spcPts val="2255"/>
              </a:lnSpc>
              <a:spcBef>
                <a:spcPct val="0"/>
              </a:spcBef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Slows down the learning to prevent overfitting</a:t>
            </a:r>
          </a:p>
          <a:p>
            <a:pPr algn="just" marL="405889" indent="-202945" lvl="1">
              <a:lnSpc>
                <a:spcPts val="2255"/>
              </a:lnSpc>
              <a:spcBef>
                <a:spcPct val="0"/>
              </a:spcBef>
              <a:buFont typeface="Arial"/>
              <a:buChar char="•"/>
            </a:pPr>
            <a:r>
              <a:rPr lang="en-US" sz="1879">
                <a:solidFill>
                  <a:srgbClr val="000000"/>
                </a:solidFill>
                <a:latin typeface="Lato"/>
              </a:rPr>
              <a:t>Column Subsampling:</a:t>
            </a:r>
          </a:p>
          <a:p>
            <a:pPr algn="just" marL="811779" indent="-270593" lvl="2">
              <a:lnSpc>
                <a:spcPts val="2255"/>
              </a:lnSpc>
              <a:spcBef>
                <a:spcPct val="0"/>
              </a:spcBef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Each tree is trained on a random subset of features</a:t>
            </a:r>
          </a:p>
          <a:p>
            <a:pPr algn="just" marL="811779" indent="-270593" lvl="2">
              <a:lnSpc>
                <a:spcPts val="2255"/>
              </a:lnSpc>
              <a:spcBef>
                <a:spcPct val="0"/>
              </a:spcBef>
              <a:buFont typeface="Arial"/>
              <a:buChar char="⚬"/>
            </a:pPr>
            <a:r>
              <a:rPr lang="en-US" sz="1879">
                <a:solidFill>
                  <a:srgbClr val="000000"/>
                </a:solidFill>
                <a:latin typeface="Lato"/>
              </a:rPr>
              <a:t>Reduces correlation between trees and increases robustness</a:t>
            </a:r>
          </a:p>
          <a:p>
            <a:pPr algn="just">
              <a:lnSpc>
                <a:spcPts val="2255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601782" y="1849804"/>
            <a:ext cx="4145280" cy="541650"/>
            <a:chOff x="0" y="0"/>
            <a:chExt cx="5527040" cy="722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27040" cy="722200"/>
            </a:xfrm>
            <a:custGeom>
              <a:avLst/>
              <a:gdLst/>
              <a:ahLst/>
              <a:cxnLst/>
              <a:rect r="r" b="b" t="t" l="l"/>
              <a:pathLst>
                <a:path h="722200" w="5527040">
                  <a:moveTo>
                    <a:pt x="0" y="0"/>
                  </a:moveTo>
                  <a:lnTo>
                    <a:pt x="5527040" y="0"/>
                  </a:lnTo>
                  <a:lnTo>
                    <a:pt x="5527040" y="722200"/>
                  </a:lnTo>
                  <a:lnTo>
                    <a:pt x="0" y="72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56264" y="2521168"/>
            <a:ext cx="725623" cy="209314"/>
            <a:chOff x="0" y="0"/>
            <a:chExt cx="967498" cy="2790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7498" cy="279086"/>
            </a:xfrm>
            <a:custGeom>
              <a:avLst/>
              <a:gdLst/>
              <a:ahLst/>
              <a:cxnLst/>
              <a:rect r="r" b="b" t="t" l="l"/>
              <a:pathLst>
                <a:path h="279086" w="967498">
                  <a:moveTo>
                    <a:pt x="0" y="0"/>
                  </a:moveTo>
                  <a:lnTo>
                    <a:pt x="967498" y="0"/>
                  </a:lnTo>
                  <a:lnTo>
                    <a:pt x="967498" y="279086"/>
                  </a:lnTo>
                  <a:lnTo>
                    <a:pt x="0" y="279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1066" y="2813469"/>
            <a:ext cx="637803" cy="180510"/>
            <a:chOff x="0" y="0"/>
            <a:chExt cx="850404" cy="2406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404" cy="240680"/>
            </a:xfrm>
            <a:custGeom>
              <a:avLst/>
              <a:gdLst/>
              <a:ahLst/>
              <a:cxnLst/>
              <a:rect r="r" b="b" t="t" l="l"/>
              <a:pathLst>
                <a:path h="240680" w="850404">
                  <a:moveTo>
                    <a:pt x="0" y="0"/>
                  </a:moveTo>
                  <a:lnTo>
                    <a:pt x="850404" y="0"/>
                  </a:lnTo>
                  <a:lnTo>
                    <a:pt x="850404" y="240680"/>
                  </a:lnTo>
                  <a:lnTo>
                    <a:pt x="0" y="240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56264" y="3079704"/>
            <a:ext cx="141743" cy="173242"/>
            <a:chOff x="0" y="0"/>
            <a:chExt cx="188991" cy="2309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991" cy="230989"/>
            </a:xfrm>
            <a:custGeom>
              <a:avLst/>
              <a:gdLst/>
              <a:ahLst/>
              <a:cxnLst/>
              <a:rect r="r" b="b" t="t" l="l"/>
              <a:pathLst>
                <a:path h="230989" w="188991">
                  <a:moveTo>
                    <a:pt x="0" y="0"/>
                  </a:moveTo>
                  <a:lnTo>
                    <a:pt x="188991" y="0"/>
                  </a:lnTo>
                  <a:lnTo>
                    <a:pt x="188991" y="230989"/>
                  </a:lnTo>
                  <a:lnTo>
                    <a:pt x="0" y="23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11066" y="3338671"/>
            <a:ext cx="174025" cy="212697"/>
            <a:chOff x="0" y="0"/>
            <a:chExt cx="232033" cy="2835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033" cy="283596"/>
            </a:xfrm>
            <a:custGeom>
              <a:avLst/>
              <a:gdLst/>
              <a:ahLst/>
              <a:cxnLst/>
              <a:rect r="r" b="b" t="t" l="l"/>
              <a:pathLst>
                <a:path h="283596" w="232033">
                  <a:moveTo>
                    <a:pt x="0" y="0"/>
                  </a:moveTo>
                  <a:lnTo>
                    <a:pt x="232033" y="0"/>
                  </a:lnTo>
                  <a:lnTo>
                    <a:pt x="232033" y="283596"/>
                  </a:lnTo>
                  <a:lnTo>
                    <a:pt x="0" y="283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79241" y="4820446"/>
            <a:ext cx="167821" cy="230754"/>
            <a:chOff x="0" y="0"/>
            <a:chExt cx="223762" cy="3076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762" cy="307672"/>
            </a:xfrm>
            <a:custGeom>
              <a:avLst/>
              <a:gdLst/>
              <a:ahLst/>
              <a:cxnLst/>
              <a:rect r="r" b="b" t="t" l="l"/>
              <a:pathLst>
                <a:path h="307672" w="223762">
                  <a:moveTo>
                    <a:pt x="0" y="0"/>
                  </a:moveTo>
                  <a:lnTo>
                    <a:pt x="223762" y="0"/>
                  </a:lnTo>
                  <a:lnTo>
                    <a:pt x="223762" y="307672"/>
                  </a:lnTo>
                  <a:lnTo>
                    <a:pt x="0" y="30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171" y="1049554"/>
            <a:ext cx="4571629" cy="2482765"/>
          </a:xfrm>
          <a:custGeom>
            <a:avLst/>
            <a:gdLst/>
            <a:ahLst/>
            <a:cxnLst/>
            <a:rect r="r" b="b" t="t" l="l"/>
            <a:pathLst>
              <a:path h="2482765" w="4571629">
                <a:moveTo>
                  <a:pt x="0" y="0"/>
                </a:moveTo>
                <a:lnTo>
                  <a:pt x="4571629" y="0"/>
                </a:lnTo>
                <a:lnTo>
                  <a:pt x="4571629" y="2482765"/>
                </a:lnTo>
                <a:lnTo>
                  <a:pt x="0" y="248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6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29680" y="918708"/>
            <a:ext cx="4498648" cy="2682421"/>
          </a:xfrm>
          <a:custGeom>
            <a:avLst/>
            <a:gdLst/>
            <a:ahLst/>
            <a:cxnLst/>
            <a:rect r="r" b="b" t="t" l="l"/>
            <a:pathLst>
              <a:path h="2682421" w="4498648">
                <a:moveTo>
                  <a:pt x="0" y="0"/>
                </a:moveTo>
                <a:lnTo>
                  <a:pt x="4498649" y="0"/>
                </a:lnTo>
                <a:lnTo>
                  <a:pt x="4498649" y="2682421"/>
                </a:lnTo>
                <a:lnTo>
                  <a:pt x="0" y="268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5" t="0" r="-152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761" y="-85725"/>
            <a:ext cx="9647839" cy="70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4"/>
              </a:lnSpc>
              <a:spcBef>
                <a:spcPct val="0"/>
              </a:spcBef>
            </a:pPr>
            <a:r>
              <a:rPr lang="en-US" sz="4103">
                <a:solidFill>
                  <a:srgbClr val="FFFFFF"/>
                </a:solidFill>
                <a:latin typeface="DM Sans Bold"/>
              </a:rPr>
              <a:t>4. 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4259" y="3648075"/>
            <a:ext cx="119345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Train set results 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26489" y="4223608"/>
            <a:ext cx="795391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9531" indent="-159766" lvl="1">
              <a:lnSpc>
                <a:spcPts val="1775"/>
              </a:lnSpc>
              <a:buFont typeface="Arial"/>
              <a:buChar char="•"/>
            </a:pPr>
            <a:r>
              <a:rPr lang="en-US" sz="1479">
                <a:solidFill>
                  <a:srgbClr val="000000"/>
                </a:solidFill>
                <a:latin typeface="Lato"/>
              </a:rPr>
              <a:t>S</a:t>
            </a:r>
            <a:r>
              <a:rPr lang="en-US" sz="1479">
                <a:solidFill>
                  <a:srgbClr val="000000"/>
                </a:solidFill>
                <a:latin typeface="Lato"/>
              </a:rPr>
              <a:t>hows acceptable performance in predicting stock prices</a:t>
            </a:r>
          </a:p>
          <a:p>
            <a:pPr algn="l" marL="319531" indent="-159766" lvl="1">
              <a:lnSpc>
                <a:spcPts val="1775"/>
              </a:lnSpc>
              <a:buFont typeface="Arial"/>
              <a:buChar char="•"/>
            </a:pPr>
            <a:r>
              <a:rPr lang="en-US" sz="1479">
                <a:solidFill>
                  <a:srgbClr val="000000"/>
                </a:solidFill>
                <a:latin typeface="Lato"/>
              </a:rPr>
              <a:t>Provides valuable insight into market trends  when considering </a:t>
            </a:r>
            <a:r>
              <a:rPr lang="en-US" sz="1479" u="sng">
                <a:solidFill>
                  <a:srgbClr val="000000"/>
                </a:solidFill>
                <a:latin typeface="Lato"/>
              </a:rPr>
              <a:t>stable policy environments</a:t>
            </a:r>
            <a:r>
              <a:rPr lang="en-US" sz="1479">
                <a:solidFill>
                  <a:srgbClr val="000000"/>
                </a:solidFill>
                <a:latin typeface="Lato"/>
              </a:rPr>
              <a:t>.</a:t>
            </a:r>
          </a:p>
          <a:p>
            <a:pPr algn="l">
              <a:lnSpc>
                <a:spcPts val="1775"/>
              </a:lnSpc>
            </a:pPr>
          </a:p>
          <a:p>
            <a:pPr algn="l" marL="319531" indent="-159766" lvl="1">
              <a:lnSpc>
                <a:spcPts val="1775"/>
              </a:lnSpc>
              <a:buFont typeface="Arial"/>
              <a:buChar char="•"/>
            </a:pPr>
            <a:r>
              <a:rPr lang="en-US" sz="1479">
                <a:solidFill>
                  <a:srgbClr val="000000"/>
                </a:solidFill>
                <a:latin typeface="Lato"/>
              </a:rPr>
              <a:t>However, sudden policy shifts(Ex: national bankruptcies or stock takeovers) can significantly impact the model’s 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32800" y="3561496"/>
            <a:ext cx="113615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Test set results </a:t>
            </a:r>
          </a:p>
          <a:p>
            <a:pPr algn="ctr">
              <a:lnSpc>
                <a:spcPts val="15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459" y="2102713"/>
            <a:ext cx="2110310" cy="1779884"/>
            <a:chOff x="0" y="0"/>
            <a:chExt cx="781596" cy="6592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1596" cy="659216"/>
            </a:xfrm>
            <a:custGeom>
              <a:avLst/>
              <a:gdLst/>
              <a:ahLst/>
              <a:cxnLst/>
              <a:rect r="r" b="b" t="t" l="l"/>
              <a:pathLst>
                <a:path h="659216" w="781596">
                  <a:moveTo>
                    <a:pt x="132070" y="0"/>
                  </a:moveTo>
                  <a:lnTo>
                    <a:pt x="649526" y="0"/>
                  </a:lnTo>
                  <a:cubicBezTo>
                    <a:pt x="684553" y="0"/>
                    <a:pt x="718146" y="13915"/>
                    <a:pt x="742914" y="38682"/>
                  </a:cubicBezTo>
                  <a:cubicBezTo>
                    <a:pt x="767682" y="63450"/>
                    <a:pt x="781596" y="97043"/>
                    <a:pt x="781596" y="132070"/>
                  </a:cubicBezTo>
                  <a:lnTo>
                    <a:pt x="781596" y="527146"/>
                  </a:lnTo>
                  <a:cubicBezTo>
                    <a:pt x="781596" y="600086"/>
                    <a:pt x="722466" y="659216"/>
                    <a:pt x="649526" y="659216"/>
                  </a:cubicBezTo>
                  <a:lnTo>
                    <a:pt x="132070" y="659216"/>
                  </a:lnTo>
                  <a:cubicBezTo>
                    <a:pt x="59130" y="659216"/>
                    <a:pt x="0" y="600086"/>
                    <a:pt x="0" y="527146"/>
                  </a:cubicBezTo>
                  <a:lnTo>
                    <a:pt x="0" y="132070"/>
                  </a:lnTo>
                  <a:cubicBezTo>
                    <a:pt x="0" y="59130"/>
                    <a:pt x="59130" y="0"/>
                    <a:pt x="13207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81596" cy="668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146"/>
            <a:ext cx="9753600" cy="6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  <a:spcBef>
                <a:spcPct val="0"/>
              </a:spcBef>
            </a:pPr>
            <a:r>
              <a:rPr lang="en-US" sz="4055">
                <a:solidFill>
                  <a:srgbClr val="FFFFFF"/>
                </a:solidFill>
                <a:latin typeface="DM Sans Bold"/>
              </a:rPr>
              <a:t>5. Future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6669" y="2444967"/>
            <a:ext cx="180589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sz="1479">
                <a:solidFill>
                  <a:srgbClr val="FFFFFF"/>
                </a:solidFill>
                <a:latin typeface="Lato"/>
              </a:rPr>
              <a:t>Develop methods to integrate sudden policy shifts and market events into the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9304" y="1375405"/>
            <a:ext cx="1229171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5"/>
              </a:lnSpc>
              <a:spcBef>
                <a:spcPct val="0"/>
              </a:spcBef>
            </a:pPr>
            <a:r>
              <a:rPr lang="en-US" sz="2479">
                <a:solidFill>
                  <a:srgbClr val="000000"/>
                </a:solidFill>
                <a:latin typeface="Lato Bold"/>
              </a:rPr>
              <a:t>Try to: ...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493791" y="4238429"/>
            <a:ext cx="2110310" cy="1779884"/>
            <a:chOff x="0" y="0"/>
            <a:chExt cx="781596" cy="659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1596" cy="659216"/>
            </a:xfrm>
            <a:custGeom>
              <a:avLst/>
              <a:gdLst/>
              <a:ahLst/>
              <a:cxnLst/>
              <a:rect r="r" b="b" t="t" l="l"/>
              <a:pathLst>
                <a:path h="659216" w="781596">
                  <a:moveTo>
                    <a:pt x="132070" y="0"/>
                  </a:moveTo>
                  <a:lnTo>
                    <a:pt x="649526" y="0"/>
                  </a:lnTo>
                  <a:cubicBezTo>
                    <a:pt x="684553" y="0"/>
                    <a:pt x="718146" y="13915"/>
                    <a:pt x="742914" y="38682"/>
                  </a:cubicBezTo>
                  <a:cubicBezTo>
                    <a:pt x="767682" y="63450"/>
                    <a:pt x="781596" y="97043"/>
                    <a:pt x="781596" y="132070"/>
                  </a:cubicBezTo>
                  <a:lnTo>
                    <a:pt x="781596" y="527146"/>
                  </a:lnTo>
                  <a:cubicBezTo>
                    <a:pt x="781596" y="600086"/>
                    <a:pt x="722466" y="659216"/>
                    <a:pt x="649526" y="659216"/>
                  </a:cubicBezTo>
                  <a:lnTo>
                    <a:pt x="132070" y="659216"/>
                  </a:lnTo>
                  <a:cubicBezTo>
                    <a:pt x="59130" y="659216"/>
                    <a:pt x="0" y="600086"/>
                    <a:pt x="0" y="527146"/>
                  </a:cubicBezTo>
                  <a:lnTo>
                    <a:pt x="0" y="132070"/>
                  </a:lnTo>
                  <a:cubicBezTo>
                    <a:pt x="0" y="59130"/>
                    <a:pt x="59130" y="0"/>
                    <a:pt x="13207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781596" cy="668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585889" y="4471146"/>
            <a:ext cx="1926115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sz="1479">
                <a:solidFill>
                  <a:srgbClr val="FFFFFF"/>
                </a:solidFill>
                <a:latin typeface="Lato"/>
              </a:rPr>
              <a:t>Improve feature engineering by incorporating more data sources and advanced technical indicators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177753" y="2084247"/>
            <a:ext cx="2110310" cy="1779884"/>
            <a:chOff x="0" y="0"/>
            <a:chExt cx="781596" cy="6592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1596" cy="659216"/>
            </a:xfrm>
            <a:custGeom>
              <a:avLst/>
              <a:gdLst/>
              <a:ahLst/>
              <a:cxnLst/>
              <a:rect r="r" b="b" t="t" l="l"/>
              <a:pathLst>
                <a:path h="659216" w="781596">
                  <a:moveTo>
                    <a:pt x="132070" y="0"/>
                  </a:moveTo>
                  <a:lnTo>
                    <a:pt x="649526" y="0"/>
                  </a:lnTo>
                  <a:cubicBezTo>
                    <a:pt x="684553" y="0"/>
                    <a:pt x="718146" y="13915"/>
                    <a:pt x="742914" y="38682"/>
                  </a:cubicBezTo>
                  <a:cubicBezTo>
                    <a:pt x="767682" y="63450"/>
                    <a:pt x="781596" y="97043"/>
                    <a:pt x="781596" y="132070"/>
                  </a:cubicBezTo>
                  <a:lnTo>
                    <a:pt x="781596" y="527146"/>
                  </a:lnTo>
                  <a:cubicBezTo>
                    <a:pt x="781596" y="600086"/>
                    <a:pt x="722466" y="659216"/>
                    <a:pt x="649526" y="659216"/>
                  </a:cubicBezTo>
                  <a:lnTo>
                    <a:pt x="132070" y="659216"/>
                  </a:lnTo>
                  <a:cubicBezTo>
                    <a:pt x="59130" y="659216"/>
                    <a:pt x="0" y="600086"/>
                    <a:pt x="0" y="527146"/>
                  </a:cubicBezTo>
                  <a:lnTo>
                    <a:pt x="0" y="132070"/>
                  </a:lnTo>
                  <a:cubicBezTo>
                    <a:pt x="0" y="59130"/>
                    <a:pt x="59130" y="0"/>
                    <a:pt x="13207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781596" cy="668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83031" y="2551243"/>
            <a:ext cx="162433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sz="1479">
                <a:solidFill>
                  <a:srgbClr val="FFFFFF"/>
                </a:solidFill>
                <a:latin typeface="Lato"/>
              </a:rPr>
              <a:t>Optimize parameter tuning techniques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11770" y="4238429"/>
            <a:ext cx="2110310" cy="1779884"/>
            <a:chOff x="0" y="0"/>
            <a:chExt cx="781596" cy="6592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81596" cy="659216"/>
            </a:xfrm>
            <a:custGeom>
              <a:avLst/>
              <a:gdLst/>
              <a:ahLst/>
              <a:cxnLst/>
              <a:rect r="r" b="b" t="t" l="l"/>
              <a:pathLst>
                <a:path h="659216" w="781596">
                  <a:moveTo>
                    <a:pt x="132070" y="0"/>
                  </a:moveTo>
                  <a:lnTo>
                    <a:pt x="649526" y="0"/>
                  </a:lnTo>
                  <a:cubicBezTo>
                    <a:pt x="684553" y="0"/>
                    <a:pt x="718146" y="13915"/>
                    <a:pt x="742914" y="38682"/>
                  </a:cubicBezTo>
                  <a:cubicBezTo>
                    <a:pt x="767682" y="63450"/>
                    <a:pt x="781596" y="97043"/>
                    <a:pt x="781596" y="132070"/>
                  </a:cubicBezTo>
                  <a:lnTo>
                    <a:pt x="781596" y="527146"/>
                  </a:lnTo>
                  <a:cubicBezTo>
                    <a:pt x="781596" y="600086"/>
                    <a:pt x="722466" y="659216"/>
                    <a:pt x="649526" y="659216"/>
                  </a:cubicBezTo>
                  <a:lnTo>
                    <a:pt x="132070" y="659216"/>
                  </a:lnTo>
                  <a:cubicBezTo>
                    <a:pt x="59130" y="659216"/>
                    <a:pt x="0" y="600086"/>
                    <a:pt x="0" y="527146"/>
                  </a:cubicBezTo>
                  <a:lnTo>
                    <a:pt x="0" y="132070"/>
                  </a:lnTo>
                  <a:cubicBezTo>
                    <a:pt x="0" y="59130"/>
                    <a:pt x="59130" y="0"/>
                    <a:pt x="132070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781596" cy="668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288062" y="4690221"/>
            <a:ext cx="129175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  <a:spcBef>
                <a:spcPct val="0"/>
              </a:spcBef>
            </a:pPr>
            <a:r>
              <a:rPr lang="en-US" sz="1479">
                <a:solidFill>
                  <a:srgbClr val="FFFFFF"/>
                </a:solidFill>
                <a:latin typeface="Lato"/>
              </a:rPr>
              <a:t>Develop a platform  accessible to users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13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51274" y="3316802"/>
            <a:ext cx="4294960" cy="72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5119">
                <a:solidFill>
                  <a:srgbClr val="C00000"/>
                </a:solidFill>
                <a:latin typeface="Lato Bold"/>
              </a:rPr>
              <a:t>THANK YOU 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6961932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2927" y="171607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1. Introduction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7556" y="1952086"/>
            <a:ext cx="8458488" cy="232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Vietnamese stock market has substantial growth, increased in investor</a:t>
            </a:r>
          </a:p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Predicting stock price is complex, challenging, valuable</a:t>
            </a:r>
          </a:p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Our project using time series forecasting and machine learning techniques</a:t>
            </a:r>
          </a:p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Goals : </a:t>
            </a:r>
          </a:p>
          <a:p>
            <a:pPr algn="l" marL="833423" indent="-277808" lvl="2">
              <a:lnSpc>
                <a:spcPts val="2316"/>
              </a:lnSpc>
              <a:buFont typeface="Arial"/>
              <a:buChar char="⚬"/>
            </a:pPr>
            <a:r>
              <a:rPr lang="en-US" sz="1930">
                <a:solidFill>
                  <a:srgbClr val="000000"/>
                </a:solidFill>
                <a:latin typeface="Lato"/>
              </a:rPr>
              <a:t>Develop different models</a:t>
            </a:r>
          </a:p>
          <a:p>
            <a:pPr algn="l" marL="833423" indent="-277808" lvl="2">
              <a:lnSpc>
                <a:spcPts val="2316"/>
              </a:lnSpc>
              <a:buFont typeface="Arial"/>
              <a:buChar char="⚬"/>
            </a:pPr>
            <a:r>
              <a:rPr lang="en-US" sz="1930">
                <a:solidFill>
                  <a:srgbClr val="000000"/>
                </a:solidFill>
                <a:latin typeface="Lato"/>
              </a:rPr>
              <a:t>Preprocess data and engineer relevant features </a:t>
            </a:r>
          </a:p>
          <a:p>
            <a:pPr algn="l" marL="833423" indent="-277808" lvl="2">
              <a:lnSpc>
                <a:spcPts val="2316"/>
              </a:lnSpc>
              <a:buFont typeface="Arial"/>
              <a:buChar char="⚬"/>
            </a:pPr>
            <a:r>
              <a:rPr lang="en-US" sz="1930">
                <a:solidFill>
                  <a:srgbClr val="000000"/>
                </a:solidFill>
                <a:latin typeface="Lato"/>
              </a:rPr>
              <a:t>Evaluate the model and compare</a:t>
            </a:r>
          </a:p>
          <a:p>
            <a:pPr algn="l" marL="833423" indent="-277808" lvl="2">
              <a:lnSpc>
                <a:spcPts val="2316"/>
              </a:lnSpc>
              <a:buFont typeface="Arial"/>
              <a:buChar char="⚬"/>
            </a:pPr>
            <a:r>
              <a:rPr lang="en-US" sz="1930">
                <a:solidFill>
                  <a:srgbClr val="000000"/>
                </a:solidFill>
                <a:latin typeface="Lato"/>
              </a:rPr>
              <a:t>Provide insights and 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136193"/>
            <a:ext cx="9753600" cy="5042813"/>
          </a:xfrm>
          <a:custGeom>
            <a:avLst/>
            <a:gdLst/>
            <a:ahLst/>
            <a:cxnLst/>
            <a:rect r="r" b="b" t="t" l="l"/>
            <a:pathLst>
              <a:path h="5042813" w="9753600">
                <a:moveTo>
                  <a:pt x="0" y="0"/>
                </a:moveTo>
                <a:lnTo>
                  <a:pt x="9753600" y="0"/>
                </a:lnTo>
                <a:lnTo>
                  <a:pt x="9753600" y="5042814"/>
                </a:lnTo>
                <a:lnTo>
                  <a:pt x="0" y="5042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805" r="0" b="-332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45530" y="189558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2. Data preparation</a:t>
            </a:r>
          </a:p>
          <a:p>
            <a:pPr algn="l">
              <a:lnSpc>
                <a:spcPts val="304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42927" y="171607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Data collection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47556" y="1200366"/>
            <a:ext cx="845848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11" indent="-208355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From </a:t>
            </a:r>
            <a:r>
              <a:rPr lang="en-US" sz="1930">
                <a:solidFill>
                  <a:srgbClr val="004AAD"/>
                </a:solidFill>
                <a:latin typeface="Lato"/>
              </a:rPr>
              <a:t>https://investing.com </a:t>
            </a:r>
          </a:p>
          <a:p>
            <a:pPr algn="l" marL="416711" indent="-208355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Target variable: Close Price ( USD)</a:t>
            </a:r>
          </a:p>
          <a:p>
            <a:pPr algn="l" marL="416711" indent="-208355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Dataset consist of 7 attributes: Trading date, Open, High, Low, Close, Adj Close and Volume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8235" y="4434010"/>
            <a:ext cx="893075" cy="836976"/>
            <a:chOff x="0" y="0"/>
            <a:chExt cx="330768" cy="3099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768" cy="309991"/>
            </a:xfrm>
            <a:custGeom>
              <a:avLst/>
              <a:gdLst/>
              <a:ahLst/>
              <a:cxnLst/>
              <a:rect r="r" b="b" t="t" l="l"/>
              <a:pathLst>
                <a:path h="309991" w="330768">
                  <a:moveTo>
                    <a:pt x="154996" y="0"/>
                  </a:moveTo>
                  <a:lnTo>
                    <a:pt x="175773" y="0"/>
                  </a:lnTo>
                  <a:cubicBezTo>
                    <a:pt x="261375" y="0"/>
                    <a:pt x="330768" y="69394"/>
                    <a:pt x="330768" y="154996"/>
                  </a:cubicBezTo>
                  <a:lnTo>
                    <a:pt x="330768" y="154996"/>
                  </a:lnTo>
                  <a:cubicBezTo>
                    <a:pt x="330768" y="240597"/>
                    <a:pt x="261375" y="309991"/>
                    <a:pt x="175773" y="309991"/>
                  </a:cubicBezTo>
                  <a:lnTo>
                    <a:pt x="154996" y="309991"/>
                  </a:lnTo>
                  <a:cubicBezTo>
                    <a:pt x="69394" y="309991"/>
                    <a:pt x="0" y="240597"/>
                    <a:pt x="0" y="154996"/>
                  </a:cubicBezTo>
                  <a:lnTo>
                    <a:pt x="0" y="154996"/>
                  </a:lnTo>
                  <a:cubicBezTo>
                    <a:pt x="0" y="69394"/>
                    <a:pt x="69394" y="0"/>
                    <a:pt x="154996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330768" cy="31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HPG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8834" y="167118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Data Collection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63592" y="954165"/>
            <a:ext cx="8458488" cy="87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Random selection : No meaningful insights </a:t>
            </a:r>
          </a:p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GICS is an industry analysis framework, helps investors understand company’s activities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813463" y="3840306"/>
            <a:ext cx="116216" cy="5900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734376" y="3909438"/>
            <a:ext cx="214458" cy="5618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7052135" y="3832651"/>
            <a:ext cx="0" cy="6013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33464" y="2123005"/>
            <a:ext cx="7686672" cy="1779639"/>
          </a:xfrm>
          <a:custGeom>
            <a:avLst/>
            <a:gdLst/>
            <a:ahLst/>
            <a:cxnLst/>
            <a:rect r="r" b="b" t="t" l="l"/>
            <a:pathLst>
              <a:path h="1779639" w="7686672">
                <a:moveTo>
                  <a:pt x="0" y="0"/>
                </a:moveTo>
                <a:lnTo>
                  <a:pt x="7686672" y="0"/>
                </a:lnTo>
                <a:lnTo>
                  <a:pt x="7686672" y="1779639"/>
                </a:lnTo>
                <a:lnTo>
                  <a:pt x="0" y="1779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502296" y="4434010"/>
            <a:ext cx="893075" cy="836976"/>
            <a:chOff x="0" y="0"/>
            <a:chExt cx="330768" cy="3099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0768" cy="309991"/>
            </a:xfrm>
            <a:custGeom>
              <a:avLst/>
              <a:gdLst/>
              <a:ahLst/>
              <a:cxnLst/>
              <a:rect r="r" b="b" t="t" l="l"/>
              <a:pathLst>
                <a:path h="309991" w="330768">
                  <a:moveTo>
                    <a:pt x="154996" y="0"/>
                  </a:moveTo>
                  <a:lnTo>
                    <a:pt x="175773" y="0"/>
                  </a:lnTo>
                  <a:cubicBezTo>
                    <a:pt x="261375" y="0"/>
                    <a:pt x="330768" y="69394"/>
                    <a:pt x="330768" y="154996"/>
                  </a:cubicBezTo>
                  <a:lnTo>
                    <a:pt x="330768" y="154996"/>
                  </a:lnTo>
                  <a:cubicBezTo>
                    <a:pt x="330768" y="240597"/>
                    <a:pt x="261375" y="309991"/>
                    <a:pt x="175773" y="309991"/>
                  </a:cubicBezTo>
                  <a:lnTo>
                    <a:pt x="154996" y="309991"/>
                  </a:lnTo>
                  <a:cubicBezTo>
                    <a:pt x="69394" y="309991"/>
                    <a:pt x="0" y="240597"/>
                    <a:pt x="0" y="154996"/>
                  </a:cubicBezTo>
                  <a:lnTo>
                    <a:pt x="0" y="154996"/>
                  </a:lnTo>
                  <a:cubicBezTo>
                    <a:pt x="0" y="69394"/>
                    <a:pt x="69394" y="0"/>
                    <a:pt x="154996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330768" cy="31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CTG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605598" y="4434010"/>
            <a:ext cx="893075" cy="836976"/>
            <a:chOff x="0" y="0"/>
            <a:chExt cx="330768" cy="3099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0768" cy="309991"/>
            </a:xfrm>
            <a:custGeom>
              <a:avLst/>
              <a:gdLst/>
              <a:ahLst/>
              <a:cxnLst/>
              <a:rect r="r" b="b" t="t" l="l"/>
              <a:pathLst>
                <a:path h="309991" w="330768">
                  <a:moveTo>
                    <a:pt x="154996" y="0"/>
                  </a:moveTo>
                  <a:lnTo>
                    <a:pt x="175773" y="0"/>
                  </a:lnTo>
                  <a:cubicBezTo>
                    <a:pt x="261375" y="0"/>
                    <a:pt x="330768" y="69394"/>
                    <a:pt x="330768" y="154996"/>
                  </a:cubicBezTo>
                  <a:lnTo>
                    <a:pt x="330768" y="154996"/>
                  </a:lnTo>
                  <a:cubicBezTo>
                    <a:pt x="330768" y="240597"/>
                    <a:pt x="261375" y="309991"/>
                    <a:pt x="175773" y="309991"/>
                  </a:cubicBezTo>
                  <a:lnTo>
                    <a:pt x="154996" y="309991"/>
                  </a:lnTo>
                  <a:cubicBezTo>
                    <a:pt x="69394" y="309991"/>
                    <a:pt x="0" y="240597"/>
                    <a:pt x="0" y="154996"/>
                  </a:cubicBezTo>
                  <a:lnTo>
                    <a:pt x="0" y="154996"/>
                  </a:lnTo>
                  <a:cubicBezTo>
                    <a:pt x="0" y="69394"/>
                    <a:pt x="69394" y="0"/>
                    <a:pt x="154996" y="0"/>
                  </a:cubicBezTo>
                  <a:close/>
                </a:path>
              </a:pathLst>
            </a:custGeom>
            <a:solidFill>
              <a:srgbClr val="C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30768" cy="319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36"/>
                </a:lnSpc>
              </a:pPr>
              <a:r>
                <a:rPr lang="en-US" sz="1280">
                  <a:solidFill>
                    <a:srgbClr val="FFFFFF"/>
                  </a:solidFill>
                  <a:latin typeface="Lato Bold"/>
                </a:rPr>
                <a:t>GAS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31520" y="5711003"/>
            <a:ext cx="8458488" cy="29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712" indent="-208356" lvl="1">
              <a:lnSpc>
                <a:spcPts val="2316"/>
              </a:lnSpc>
              <a:buFont typeface="Arial"/>
              <a:buChar char="•"/>
            </a:pPr>
            <a:r>
              <a:rPr lang="en-US" sz="1930">
                <a:solidFill>
                  <a:srgbClr val="000000"/>
                </a:solidFill>
                <a:latin typeface="Lato"/>
              </a:rPr>
              <a:t>Criteria: Largest market capitalization in HOSE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7031" y="958653"/>
            <a:ext cx="6379685" cy="4001802"/>
          </a:xfrm>
          <a:custGeom>
            <a:avLst/>
            <a:gdLst/>
            <a:ahLst/>
            <a:cxnLst/>
            <a:rect r="r" b="b" t="t" l="l"/>
            <a:pathLst>
              <a:path h="4001802" w="6379685">
                <a:moveTo>
                  <a:pt x="0" y="0"/>
                </a:moveTo>
                <a:lnTo>
                  <a:pt x="6379685" y="0"/>
                </a:lnTo>
                <a:lnTo>
                  <a:pt x="6379685" y="4001803"/>
                </a:lnTo>
                <a:lnTo>
                  <a:pt x="0" y="400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2927" y="171607"/>
            <a:ext cx="6434603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Data analysis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6116" y="5146022"/>
            <a:ext cx="2106811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5"/>
              </a:lnSpc>
              <a:spcBef>
                <a:spcPct val="0"/>
              </a:spcBef>
            </a:pPr>
            <a:r>
              <a:rPr lang="en-US" sz="1380">
                <a:solidFill>
                  <a:srgbClr val="000000"/>
                </a:solidFill>
                <a:latin typeface="Lato"/>
              </a:rPr>
              <a:t>2008-2009: Financial Crisis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8250" y="5184122"/>
            <a:ext cx="58846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Decline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116" y="5546072"/>
            <a:ext cx="2397770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5"/>
              </a:lnSpc>
              <a:spcBef>
                <a:spcPct val="0"/>
              </a:spcBef>
            </a:pPr>
            <a:r>
              <a:rPr lang="en-US" sz="1380">
                <a:solidFill>
                  <a:srgbClr val="000000"/>
                </a:solidFill>
                <a:latin typeface="Lato"/>
              </a:rPr>
              <a:t>2012-2015: Economic Growth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6116" y="5946122"/>
            <a:ext cx="465221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5"/>
              </a:lnSpc>
              <a:spcBef>
                <a:spcPct val="0"/>
              </a:spcBef>
            </a:pPr>
            <a:r>
              <a:rPr lang="en-US" sz="1380">
                <a:solidFill>
                  <a:srgbClr val="000000"/>
                </a:solidFill>
                <a:latin typeface="Lato"/>
              </a:rPr>
              <a:t>2016-2020:US-China trade war, uncertainty global markets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116" y="6346172"/>
            <a:ext cx="2567880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5"/>
              </a:lnSpc>
              <a:spcBef>
                <a:spcPct val="0"/>
              </a:spcBef>
            </a:pPr>
            <a:r>
              <a:rPr lang="en-US" sz="1380">
                <a:solidFill>
                  <a:srgbClr val="000000"/>
                </a:solidFill>
                <a:latin typeface="Lato"/>
              </a:rPr>
              <a:t>2020-2022: Covid-19 Pandemic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18938" y="5565122"/>
            <a:ext cx="1971229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Stable and gradual increase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8667" y="5946122"/>
            <a:ext cx="823615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Fluctuation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7400" y="6305793"/>
            <a:ext cx="1574304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6"/>
              </a:lnSpc>
              <a:spcBef>
                <a:spcPct val="0"/>
              </a:spcBef>
            </a:pPr>
            <a:r>
              <a:rPr lang="en-US" sz="1280">
                <a:solidFill>
                  <a:srgbClr val="000000"/>
                </a:solidFill>
                <a:latin typeface="Lato Bold"/>
              </a:rPr>
              <a:t>Decrease and recover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404" y="2671700"/>
            <a:ext cx="7999676" cy="2392825"/>
          </a:xfrm>
          <a:custGeom>
            <a:avLst/>
            <a:gdLst/>
            <a:ahLst/>
            <a:cxnLst/>
            <a:rect r="r" b="b" t="t" l="l"/>
            <a:pathLst>
              <a:path h="2392825" w="7999676">
                <a:moveTo>
                  <a:pt x="0" y="0"/>
                </a:moveTo>
                <a:lnTo>
                  <a:pt x="7999676" y="0"/>
                </a:lnTo>
                <a:lnTo>
                  <a:pt x="7999676" y="2392825"/>
                </a:lnTo>
                <a:lnTo>
                  <a:pt x="0" y="2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49" r="0" b="-454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16649" y="7046463"/>
            <a:ext cx="2011680" cy="30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35"/>
              </a:lnSpc>
            </a:pPr>
            <a:r>
              <a:rPr lang="en-US" sz="1279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2404" y="160387"/>
            <a:ext cx="8252194" cy="78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3140">
                <a:solidFill>
                  <a:srgbClr val="FFFFFF"/>
                </a:solidFill>
                <a:latin typeface="DM Sans Bold"/>
              </a:rPr>
              <a:t>Data preprocessing and feature selection</a:t>
            </a:r>
          </a:p>
          <a:p>
            <a:pPr algn="l">
              <a:lnSpc>
                <a:spcPts val="30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2404" y="2092569"/>
            <a:ext cx="659210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5"/>
              </a:lnSpc>
              <a:spcBef>
                <a:spcPct val="0"/>
              </a:spcBef>
            </a:pPr>
            <a:r>
              <a:rPr lang="en-US" sz="1579">
                <a:solidFill>
                  <a:srgbClr val="000000"/>
                </a:solidFill>
                <a:latin typeface="Lato"/>
              </a:rPr>
              <a:t>Remove gaps in data (holidays, weekends, error from data source website)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DAGGszWuxXA</dc:identifier>
  <dcterms:modified xsi:type="dcterms:W3CDTF">2011-08-01T06:04:30Z</dcterms:modified>
  <cp:revision>1</cp:revision>
  <dc:title>HUST_PPT_template_2022_RED_4x3.pptx</dc:title>
</cp:coreProperties>
</file>